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9" r:id="rId2"/>
    <p:sldId id="487" r:id="rId3"/>
    <p:sldId id="481" r:id="rId4"/>
    <p:sldId id="482" r:id="rId5"/>
    <p:sldId id="483" r:id="rId6"/>
    <p:sldId id="484" r:id="rId7"/>
    <p:sldId id="485" r:id="rId8"/>
    <p:sldId id="486" r:id="rId9"/>
    <p:sldId id="488" r:id="rId10"/>
    <p:sldId id="533" r:id="rId11"/>
    <p:sldId id="489" r:id="rId12"/>
    <p:sldId id="490" r:id="rId13"/>
    <p:sldId id="491" r:id="rId14"/>
    <p:sldId id="495" r:id="rId15"/>
    <p:sldId id="492" r:id="rId16"/>
    <p:sldId id="493" r:id="rId17"/>
    <p:sldId id="494" r:id="rId18"/>
    <p:sldId id="496" r:id="rId19"/>
    <p:sldId id="534" r:id="rId20"/>
    <p:sldId id="535" r:id="rId21"/>
    <p:sldId id="497" r:id="rId22"/>
    <p:sldId id="570" r:id="rId23"/>
    <p:sldId id="472" r:id="rId24"/>
    <p:sldId id="473" r:id="rId25"/>
    <p:sldId id="474" r:id="rId26"/>
    <p:sldId id="549" r:id="rId27"/>
    <p:sldId id="552" r:id="rId28"/>
    <p:sldId id="553" r:id="rId29"/>
    <p:sldId id="556" r:id="rId30"/>
    <p:sldId id="557" r:id="rId31"/>
    <p:sldId id="558" r:id="rId32"/>
    <p:sldId id="571" r:id="rId33"/>
    <p:sldId id="559" r:id="rId34"/>
    <p:sldId id="560" r:id="rId35"/>
    <p:sldId id="561" r:id="rId36"/>
    <p:sldId id="562" r:id="rId37"/>
    <p:sldId id="572" r:id="rId38"/>
    <p:sldId id="563" r:id="rId39"/>
    <p:sldId id="564" r:id="rId40"/>
    <p:sldId id="565" r:id="rId41"/>
    <p:sldId id="567" r:id="rId42"/>
    <p:sldId id="566" r:id="rId43"/>
    <p:sldId id="568" r:id="rId44"/>
    <p:sldId id="56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4" autoAdjust="0"/>
    <p:restoredTop sz="94660"/>
  </p:normalViewPr>
  <p:slideViewPr>
    <p:cSldViewPr>
      <p:cViewPr varScale="1">
        <p:scale>
          <a:sx n="77" d="100"/>
          <a:sy n="77" d="100"/>
        </p:scale>
        <p:origin x="16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D5438-6AE0-4CC1-ACD8-A204B67020E2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1DB33-41FA-4CAF-8CB5-2476BDF26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8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35C19C-E3BC-4CB4-A849-45687D75E1E0}" type="slidenum">
              <a:rPr lang="en-US"/>
              <a:pPr/>
              <a:t>3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BCF86-D807-48CF-910B-16C73706BE45}" type="slidenum">
              <a:rPr lang="en-US"/>
              <a:pPr/>
              <a:t>30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62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580C0-C943-4F15-8B31-64573ED5EBD9}" type="slidenum">
              <a:rPr lang="en-US"/>
              <a:pPr/>
              <a:t>32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56F15-BC51-404C-894F-135995DB0CDC}" type="slidenum">
              <a:rPr lang="en-US"/>
              <a:pPr/>
              <a:t>33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3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580C0-C943-4F15-8B31-64573ED5EBD9}" type="slidenum">
              <a:rPr lang="en-US"/>
              <a:pPr/>
              <a:t>37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7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B4384-EA79-4AB6-9D36-D1A7481454D5}" type="slidenum">
              <a:rPr lang="en-US"/>
              <a:pPr/>
              <a:t>41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32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8AAF1-2DDD-44CB-80FB-A80E6814BED6}" type="slidenum">
              <a:rPr lang="en-US"/>
              <a:pPr/>
              <a:t>42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29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35634A-996C-4CB5-91EC-61AB05AC3481}" type="slidenum">
              <a:rPr lang="en-US"/>
              <a:pPr/>
              <a:t>43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6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0B5DA7-201E-4F0E-80E2-0F8AAD1A159B}" type="slidenum">
              <a:rPr lang="en-US"/>
              <a:pPr/>
              <a:t>44</a:t>
            </a:fld>
            <a:endParaRPr 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4C5EB-530A-4608-A8DF-11D86573482B}" type="slidenum">
              <a:rPr lang="en-US"/>
              <a:pPr/>
              <a:t>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78E8B2-BD75-4EDA-AA8D-3C7B5EB43C98}" type="slidenum">
              <a:rPr lang="en-US"/>
              <a:pPr/>
              <a:t>9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580C0-C943-4F15-8B31-64573ED5EBD9}" type="slidenum">
              <a:rPr lang="en-US"/>
              <a:pPr/>
              <a:t>21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1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580C0-C943-4F15-8B31-64573ED5EBD9}" type="slidenum">
              <a:rPr lang="en-US"/>
              <a:pPr/>
              <a:t>22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0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ABBFE2-DF27-48B8-9E2F-D40CD266D8C3}" type="slidenum">
              <a:rPr lang="en-US"/>
              <a:pPr/>
              <a:t>23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6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D414E-1CC8-47A1-B4AD-04DFD7777602}" type="slidenum">
              <a:rPr lang="en-US"/>
              <a:pPr/>
              <a:t>24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1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9C588-7F9C-4A63-9145-3E0E57C9B618}" type="slidenum">
              <a:rPr lang="en-US"/>
              <a:pPr/>
              <a:t>28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0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09B3-A37A-4FB3-A72B-E10DBF53DA1F}" type="slidenum">
              <a:rPr lang="en-US"/>
              <a:pPr/>
              <a:t>29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5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0" y="6613525"/>
            <a:ext cx="914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3" tIns="45716" rIns="91433" bIns="45716">
            <a:spAutoFit/>
          </a:bodyPr>
          <a:lstStyle/>
          <a:p>
            <a:pPr eaLnBrk="0" hangingPunct="0"/>
            <a:r>
              <a:rPr lang="en-US" sz="1000"/>
              <a:t>Copyright © 2010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0020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A3CF-409B-4154-8207-6572FC787DE7}" type="datetimeFigureOut">
              <a:rPr lang="en-US" smtClean="0"/>
              <a:pPr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081C-A381-47BC-8955-C5696F0CB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314" name="TextBox 6"/>
          <p:cNvSpPr txBox="1">
            <a:spLocks noChangeArrowheads="1"/>
          </p:cNvSpPr>
          <p:nvPr/>
        </p:nvSpPr>
        <p:spPr bwMode="auto">
          <a:xfrm>
            <a:off x="561861" y="235527"/>
            <a:ext cx="7972439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Neuroscience Graduate Program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Boot Camp 2020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Jing Wang and Stefan Leutgeb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638800" y="5867400"/>
            <a:ext cx="32453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Biophysics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000" y="1524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Equilibrium potential</a:t>
            </a:r>
            <a:r>
              <a:rPr lang="en-US" sz="2000" dirty="0"/>
              <a:t> is the potential when the net flow </a:t>
            </a:r>
            <a:r>
              <a:rPr lang="en-US" sz="2000" b="1" dirty="0"/>
              <a:t>of an ion</a:t>
            </a:r>
            <a:r>
              <a:rPr lang="en-US" sz="2000" dirty="0"/>
              <a:t> is zero.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Resting membrane potential</a:t>
            </a:r>
            <a:r>
              <a:rPr lang="en-US" sz="2000" dirty="0">
                <a:solidFill>
                  <a:srgbClr val="FF0000"/>
                </a:solidFill>
              </a:rPr>
              <a:t> is the potential when the net current flow </a:t>
            </a:r>
            <a:r>
              <a:rPr lang="en-US" sz="2000" b="1" dirty="0">
                <a:solidFill>
                  <a:srgbClr val="FF0000"/>
                </a:solidFill>
              </a:rPr>
              <a:t>in and out of a cell</a:t>
            </a:r>
            <a:r>
              <a:rPr lang="en-US" sz="2000" dirty="0">
                <a:solidFill>
                  <a:srgbClr val="FF0000"/>
                </a:solidFill>
              </a:rPr>
              <a:t> is zero.</a:t>
            </a:r>
          </a:p>
          <a:p>
            <a:endParaRPr lang="en-US" sz="2000" dirty="0"/>
          </a:p>
          <a:p>
            <a:r>
              <a:rPr lang="en-US" sz="2000" b="1" dirty="0"/>
              <a:t>Reversal potential </a:t>
            </a:r>
            <a:r>
              <a:rPr lang="en-US" sz="2000" dirty="0"/>
              <a:t>is the potential when the net current flow </a:t>
            </a:r>
            <a:r>
              <a:rPr lang="en-US" sz="2000" b="1" dirty="0"/>
              <a:t>through a channel</a:t>
            </a:r>
            <a:r>
              <a:rPr lang="en-US" sz="2000" dirty="0"/>
              <a:t> reverses. The net current is zero at the reversal potential.</a:t>
            </a:r>
          </a:p>
          <a:p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2895600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channel is only permeable to a single type of ion (e.g., K+), its reversal potential is equal to the equilibrium potential for the 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a cell has only ion channels open that are permeable to a single ion (e.g., K+) the resting membrane potential is equal to the equilibrium potential for the 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2 P of ions affects Vm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81216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5830669"/>
            <a:ext cx="823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Permeabilities</a:t>
            </a:r>
            <a:r>
              <a:rPr lang="en-US" dirty="0"/>
              <a:t> (</a:t>
            </a:r>
            <a:r>
              <a:rPr lang="en-US" dirty="0" err="1"/>
              <a:t>Px</a:t>
            </a:r>
            <a:r>
              <a:rPr lang="en-US" dirty="0"/>
              <a:t>) are used for the Goldman equation; </a:t>
            </a:r>
            <a:r>
              <a:rPr lang="en-US" dirty="0" err="1"/>
              <a:t>conductances</a:t>
            </a:r>
            <a:r>
              <a:rPr lang="en-US" dirty="0"/>
              <a:t> (</a:t>
            </a:r>
            <a:r>
              <a:rPr lang="en-US" dirty="0" err="1"/>
              <a:t>Gx</a:t>
            </a:r>
            <a:r>
              <a:rPr lang="en-US" dirty="0"/>
              <a:t>)</a:t>
            </a:r>
          </a:p>
          <a:p>
            <a:r>
              <a:rPr lang="en-US" dirty="0"/>
              <a:t>are used for the resting potential equation. For present purposes, they are equivalent.</a:t>
            </a:r>
          </a:p>
        </p:txBody>
      </p:sp>
    </p:spTree>
    <p:extLst>
      <p:ext uri="{BB962C8B-B14F-4D97-AF65-F5344CB8AC3E}">
        <p14:creationId xmlns:p14="http://schemas.microsoft.com/office/powerpoint/2010/main" val="376674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endParaRPr lang="en-US" sz="2400" b="1" dirty="0"/>
          </a:p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r>
              <a:rPr lang="en-US" sz="2400" b="1" dirty="0"/>
              <a:t>If Na+ channels suddenly open and K+ channels close, which one is reached first and which is reached at equilibrium</a:t>
            </a:r>
          </a:p>
          <a:p>
            <a:pPr marL="457200" indent="-457200">
              <a:buNone/>
            </a:pPr>
            <a:r>
              <a:rPr lang="en-US" sz="2400" dirty="0"/>
              <a:t> </a:t>
            </a:r>
          </a:p>
          <a:p>
            <a:pPr marL="457200" indent="-457200">
              <a:buAutoNum type="alphaUcParenR"/>
            </a:pPr>
            <a:r>
              <a:rPr lang="en-US" sz="2400" dirty="0"/>
              <a:t>Na+ ions flow until the membrane potential reaches 0 mV</a:t>
            </a:r>
          </a:p>
          <a:p>
            <a:pPr marL="457200" indent="-457200">
              <a:buAutoNum type="alphaUcParenR"/>
            </a:pPr>
            <a:r>
              <a:rPr lang="en-US" sz="2400" dirty="0"/>
              <a:t>Na+ ions flow until the Na+ concentration inside and outside of the cell is equal.</a:t>
            </a:r>
          </a:p>
          <a:p>
            <a:pPr marL="457200" indent="-457200">
              <a:buAutoNum type="alphaUcParenR"/>
            </a:pPr>
            <a:r>
              <a:rPr lang="en-US" sz="2400" dirty="0"/>
              <a:t>Na+ ions flow until the Na+ equilibrium potential is reached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525" y="792162"/>
            <a:ext cx="9007475" cy="274638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More channels </a:t>
            </a:r>
            <a:r>
              <a:rPr lang="en-US" sz="2400" b="1" dirty="0">
                <a:latin typeface="AR CHRISTY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681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553200" y="1616075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532"/>
          <p:cNvGrpSpPr>
            <a:grpSpLocks/>
          </p:cNvGrpSpPr>
          <p:nvPr/>
        </p:nvGrpSpPr>
        <p:grpSpPr bwMode="auto">
          <a:xfrm>
            <a:off x="8707438" y="2586038"/>
            <a:ext cx="152400" cy="750887"/>
            <a:chOff x="914400" y="2481620"/>
            <a:chExt cx="152400" cy="751619"/>
          </a:xfrm>
        </p:grpSpPr>
        <p:sp>
          <p:nvSpPr>
            <p:cNvPr id="338" name="Oval 337"/>
            <p:cNvSpPr/>
            <p:nvPr/>
          </p:nvSpPr>
          <p:spPr>
            <a:xfrm flipV="1">
              <a:off x="914400" y="3047321"/>
              <a:ext cx="152400" cy="185918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39" name="Straight Connector 338"/>
            <p:cNvCxnSpPr/>
            <p:nvPr/>
          </p:nvCxnSpPr>
          <p:spPr>
            <a:xfrm rot="16200000" flipV="1">
              <a:off x="907199" y="2936933"/>
              <a:ext cx="117590" cy="1031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9"/>
            <p:cNvGrpSpPr>
              <a:grpSpLocks/>
            </p:cNvGrpSpPr>
            <p:nvPr/>
          </p:nvGrpSpPr>
          <p:grpSpPr bwMode="auto">
            <a:xfrm flipV="1">
              <a:off x="914400" y="2786420"/>
              <a:ext cx="151926" cy="157627"/>
              <a:chOff x="1905000" y="1752600"/>
              <a:chExt cx="151926" cy="157627"/>
            </a:xfrm>
          </p:grpSpPr>
          <p:cxnSp>
            <p:nvCxnSpPr>
              <p:cNvPr id="347" name="Straight Connector 346"/>
              <p:cNvCxnSpPr/>
              <p:nvPr/>
            </p:nvCxnSpPr>
            <p:spPr>
              <a:xfrm>
                <a:off x="1905000" y="1752614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107"/>
              <p:cNvCxnSpPr/>
              <p:nvPr/>
            </p:nvCxnSpPr>
            <p:spPr>
              <a:xfrm flipH="1">
                <a:off x="1905000" y="1828889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70"/>
            <p:cNvGrpSpPr>
              <a:grpSpLocks/>
            </p:cNvGrpSpPr>
            <p:nvPr/>
          </p:nvGrpSpPr>
          <p:grpSpPr bwMode="auto">
            <a:xfrm flipV="1">
              <a:off x="914400" y="2634020"/>
              <a:ext cx="151926" cy="157627"/>
              <a:chOff x="1905000" y="1752600"/>
              <a:chExt cx="151926" cy="157627"/>
            </a:xfrm>
          </p:grpSpPr>
          <p:cxnSp>
            <p:nvCxnSpPr>
              <p:cNvPr id="345" name="Straight Connector 104"/>
              <p:cNvCxnSpPr/>
              <p:nvPr/>
            </p:nvCxnSpPr>
            <p:spPr>
              <a:xfrm>
                <a:off x="1905000" y="1752763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H="1">
                <a:off x="1905000" y="1829038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73"/>
            <p:cNvGrpSpPr>
              <a:grpSpLocks/>
            </p:cNvGrpSpPr>
            <p:nvPr/>
          </p:nvGrpSpPr>
          <p:grpSpPr bwMode="auto">
            <a:xfrm flipV="1">
              <a:off x="914400" y="2481620"/>
              <a:ext cx="151926" cy="157627"/>
              <a:chOff x="1905000" y="1752600"/>
              <a:chExt cx="151926" cy="157627"/>
            </a:xfrm>
          </p:grpSpPr>
          <p:cxnSp>
            <p:nvCxnSpPr>
              <p:cNvPr id="343" name="Straight Connector 102"/>
              <p:cNvCxnSpPr/>
              <p:nvPr/>
            </p:nvCxnSpPr>
            <p:spPr>
              <a:xfrm>
                <a:off x="1905000" y="1752911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103"/>
              <p:cNvCxnSpPr/>
              <p:nvPr/>
            </p:nvCxnSpPr>
            <p:spPr>
              <a:xfrm flipH="1">
                <a:off x="1905000" y="1829186"/>
                <a:ext cx="152400" cy="81041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824"/>
          <p:cNvGrpSpPr>
            <a:grpSpLocks/>
          </p:cNvGrpSpPr>
          <p:nvPr/>
        </p:nvGrpSpPr>
        <p:grpSpPr bwMode="auto">
          <a:xfrm>
            <a:off x="8077200" y="1776413"/>
            <a:ext cx="1011238" cy="1576387"/>
            <a:chOff x="8077200" y="1243654"/>
            <a:chExt cx="1011106" cy="1575746"/>
          </a:xfrm>
        </p:grpSpPr>
        <p:grpSp>
          <p:nvGrpSpPr>
            <p:cNvPr id="9" name="Group 496"/>
            <p:cNvGrpSpPr>
              <a:grpSpLocks/>
            </p:cNvGrpSpPr>
            <p:nvPr/>
          </p:nvGrpSpPr>
          <p:grpSpPr bwMode="auto">
            <a:xfrm>
              <a:off x="8714410" y="1245420"/>
              <a:ext cx="152400" cy="751619"/>
              <a:chOff x="2486516" y="1044111"/>
              <a:chExt cx="152400" cy="751619"/>
            </a:xfrm>
          </p:grpSpPr>
          <p:sp>
            <p:nvSpPr>
              <p:cNvPr id="360" name="Oval 119"/>
              <p:cNvSpPr/>
              <p:nvPr/>
            </p:nvSpPr>
            <p:spPr>
              <a:xfrm>
                <a:off x="2485811" y="1043931"/>
                <a:ext cx="152380" cy="185662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361" name="Straight Connector 120"/>
              <p:cNvCxnSpPr/>
              <p:nvPr/>
            </p:nvCxnSpPr>
            <p:spPr>
              <a:xfrm rot="5400000">
                <a:off x="2477892" y="1237513"/>
                <a:ext cx="119014" cy="103173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69"/>
              <p:cNvGrpSpPr>
                <a:grpSpLocks/>
              </p:cNvGrpSpPr>
              <p:nvPr/>
            </p:nvGrpSpPr>
            <p:grpSpPr bwMode="auto">
              <a:xfrm>
                <a:off x="2486516" y="1333303"/>
                <a:ext cx="151926" cy="157627"/>
                <a:chOff x="1905000" y="1752600"/>
                <a:chExt cx="151926" cy="157627"/>
              </a:xfrm>
            </p:grpSpPr>
            <p:cxnSp>
              <p:nvCxnSpPr>
                <p:cNvPr id="369" name="Straight Connector 368"/>
                <p:cNvCxnSpPr/>
                <p:nvPr/>
              </p:nvCxnSpPr>
              <p:spPr>
                <a:xfrm>
                  <a:off x="1904295" y="1752035"/>
                  <a:ext cx="152380" cy="8251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129"/>
                <p:cNvCxnSpPr/>
                <p:nvPr/>
              </p:nvCxnSpPr>
              <p:spPr>
                <a:xfrm flipH="1">
                  <a:off x="1904295" y="1828204"/>
                  <a:ext cx="152380" cy="8251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70"/>
              <p:cNvGrpSpPr>
                <a:grpSpLocks/>
              </p:cNvGrpSpPr>
              <p:nvPr/>
            </p:nvGrpSpPr>
            <p:grpSpPr bwMode="auto">
              <a:xfrm>
                <a:off x="2486516" y="1485703"/>
                <a:ext cx="151926" cy="157627"/>
                <a:chOff x="1905000" y="1752600"/>
                <a:chExt cx="151926" cy="157627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1904295" y="1751973"/>
                  <a:ext cx="152380" cy="8251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 flipH="1">
                  <a:off x="1904295" y="1828142"/>
                  <a:ext cx="152380" cy="8251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73"/>
              <p:cNvGrpSpPr>
                <a:grpSpLocks/>
              </p:cNvGrpSpPr>
              <p:nvPr/>
            </p:nvGrpSpPr>
            <p:grpSpPr bwMode="auto">
              <a:xfrm>
                <a:off x="2486516" y="1638103"/>
                <a:ext cx="151926" cy="157627"/>
                <a:chOff x="1905000" y="1752600"/>
                <a:chExt cx="151926" cy="157627"/>
              </a:xfrm>
            </p:grpSpPr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904295" y="1753499"/>
                  <a:ext cx="152380" cy="8092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1904295" y="1829668"/>
                  <a:ext cx="152380" cy="80929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823"/>
            <p:cNvGrpSpPr>
              <a:grpSpLocks/>
            </p:cNvGrpSpPr>
            <p:nvPr/>
          </p:nvGrpSpPr>
          <p:grpSpPr bwMode="auto">
            <a:xfrm>
              <a:off x="8077200" y="1243654"/>
              <a:ext cx="1011106" cy="1575746"/>
              <a:chOff x="8077200" y="1243654"/>
              <a:chExt cx="1011106" cy="1575746"/>
            </a:xfrm>
          </p:grpSpPr>
          <p:grpSp>
            <p:nvGrpSpPr>
              <p:cNvPr id="14" name="Group 508"/>
              <p:cNvGrpSpPr>
                <a:grpSpLocks/>
              </p:cNvGrpSpPr>
              <p:nvPr/>
            </p:nvGrpSpPr>
            <p:grpSpPr bwMode="auto">
              <a:xfrm>
                <a:off x="8935906" y="1243654"/>
                <a:ext cx="152400" cy="751619"/>
                <a:chOff x="2486516" y="1044111"/>
                <a:chExt cx="152400" cy="751619"/>
              </a:xfrm>
            </p:grpSpPr>
            <p:sp>
              <p:nvSpPr>
                <p:cNvPr id="349" name="Oval 108"/>
                <p:cNvSpPr/>
                <p:nvPr/>
              </p:nvSpPr>
              <p:spPr>
                <a:xfrm>
                  <a:off x="2486536" y="1044111"/>
                  <a:ext cx="15238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350" name="Straight Connector 109"/>
                <p:cNvCxnSpPr/>
                <p:nvPr/>
              </p:nvCxnSpPr>
              <p:spPr>
                <a:xfrm rot="5400000">
                  <a:off x="2478615" y="1237693"/>
                  <a:ext cx="119015" cy="103173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58" name="Straight Connector 357"/>
                  <p:cNvCxnSpPr/>
                  <p:nvPr/>
                </p:nvCxnSpPr>
                <p:spPr>
                  <a:xfrm>
                    <a:off x="1905020" y="1752215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118"/>
                  <p:cNvCxnSpPr/>
                  <p:nvPr/>
                </p:nvCxnSpPr>
                <p:spPr>
                  <a:xfrm flipH="1">
                    <a:off x="1905020" y="1828384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56" name="Straight Connector 355"/>
                  <p:cNvCxnSpPr/>
                  <p:nvPr/>
                </p:nvCxnSpPr>
                <p:spPr>
                  <a:xfrm>
                    <a:off x="1905020" y="1752153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flipH="1">
                    <a:off x="1905020" y="1828322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54" name="Straight Connector 353"/>
                  <p:cNvCxnSpPr/>
                  <p:nvPr/>
                </p:nvCxnSpPr>
                <p:spPr>
                  <a:xfrm>
                    <a:off x="1905020" y="1753678"/>
                    <a:ext cx="15238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flipH="1">
                    <a:off x="1905020" y="1829847"/>
                    <a:ext cx="15238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544"/>
              <p:cNvGrpSpPr>
                <a:grpSpLocks/>
              </p:cNvGrpSpPr>
              <p:nvPr/>
            </p:nvGrpSpPr>
            <p:grpSpPr bwMode="auto">
              <a:xfrm>
                <a:off x="8929205" y="2056008"/>
                <a:ext cx="152400" cy="751619"/>
                <a:chOff x="914400" y="2481620"/>
                <a:chExt cx="152400" cy="751619"/>
              </a:xfrm>
            </p:grpSpPr>
            <p:sp>
              <p:nvSpPr>
                <p:cNvPr id="327" name="Oval 326"/>
                <p:cNvSpPr/>
                <p:nvPr/>
              </p:nvSpPr>
              <p:spPr>
                <a:xfrm flipV="1">
                  <a:off x="914772" y="3048242"/>
                  <a:ext cx="15238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328" name="Straight Connector 327"/>
                <p:cNvCxnSpPr/>
                <p:nvPr/>
              </p:nvCxnSpPr>
              <p:spPr>
                <a:xfrm rot="16200000" flipV="1">
                  <a:off x="906852" y="2937148"/>
                  <a:ext cx="119014" cy="103173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36" name="Straight Connector 335"/>
                  <p:cNvCxnSpPr/>
                  <p:nvPr/>
                </p:nvCxnSpPr>
                <p:spPr>
                  <a:xfrm>
                    <a:off x="1905372" y="1751549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H="1">
                    <a:off x="1905372" y="1827719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34" name="Straight Connector 333"/>
                  <p:cNvCxnSpPr/>
                  <p:nvPr/>
                </p:nvCxnSpPr>
                <p:spPr>
                  <a:xfrm>
                    <a:off x="1905372" y="1751487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 flipH="1">
                    <a:off x="1905372" y="1827657"/>
                    <a:ext cx="15238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332" name="Straight Connector 91"/>
                  <p:cNvCxnSpPr/>
                  <p:nvPr/>
                </p:nvCxnSpPr>
                <p:spPr>
                  <a:xfrm>
                    <a:off x="1905372" y="1753013"/>
                    <a:ext cx="15238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92"/>
                  <p:cNvCxnSpPr/>
                  <p:nvPr/>
                </p:nvCxnSpPr>
                <p:spPr>
                  <a:xfrm flipH="1">
                    <a:off x="1905372" y="1829182"/>
                    <a:ext cx="15238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630"/>
              <p:cNvGrpSpPr>
                <a:grpSpLocks/>
              </p:cNvGrpSpPr>
              <p:nvPr/>
            </p:nvGrpSpPr>
            <p:grpSpPr bwMode="auto">
              <a:xfrm>
                <a:off x="8077200" y="1243654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23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310" name="Oval 69"/>
                  <p:cNvSpPr/>
                  <p:nvPr/>
                </p:nvSpPr>
                <p:spPr>
                  <a:xfrm>
                    <a:off x="2486802" y="1043680"/>
                    <a:ext cx="152380" cy="185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311" name="Straight Connector 70"/>
                  <p:cNvCxnSpPr/>
                  <p:nvPr/>
                </p:nvCxnSpPr>
                <p:spPr>
                  <a:xfrm rot="5400000">
                    <a:off x="2478882" y="1237262"/>
                    <a:ext cx="119014" cy="10317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19" name="Straight Connector 318"/>
                    <p:cNvCxnSpPr/>
                    <p:nvPr/>
                  </p:nvCxnSpPr>
                  <p:spPr>
                    <a:xfrm>
                      <a:off x="1905286" y="1751784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0" name="Straight Connector 79"/>
                    <p:cNvCxnSpPr/>
                    <p:nvPr/>
                  </p:nvCxnSpPr>
                  <p:spPr>
                    <a:xfrm flipH="1">
                      <a:off x="1905286" y="1827953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" name="Group 72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17" name="Straight Connector 316"/>
                    <p:cNvCxnSpPr/>
                    <p:nvPr/>
                  </p:nvCxnSpPr>
                  <p:spPr>
                    <a:xfrm>
                      <a:off x="1905286" y="1751722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Connector 317"/>
                    <p:cNvCxnSpPr/>
                    <p:nvPr/>
                  </p:nvCxnSpPr>
                  <p:spPr>
                    <a:xfrm flipH="1">
                      <a:off x="1905286" y="1827891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15" name="Straight Connector 314"/>
                    <p:cNvCxnSpPr/>
                    <p:nvPr/>
                  </p:nvCxnSpPr>
                  <p:spPr>
                    <a:xfrm>
                      <a:off x="1905286" y="1753248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Connector 315"/>
                    <p:cNvCxnSpPr/>
                    <p:nvPr/>
                  </p:nvCxnSpPr>
                  <p:spPr>
                    <a:xfrm flipH="1">
                      <a:off x="1905286" y="1829417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299" name="Oval 58"/>
                  <p:cNvSpPr/>
                  <p:nvPr/>
                </p:nvSpPr>
                <p:spPr>
                  <a:xfrm flipV="1">
                    <a:off x="915160" y="3047578"/>
                    <a:ext cx="152380" cy="18566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300" name="Straight Connector 59"/>
                  <p:cNvCxnSpPr/>
                  <p:nvPr/>
                </p:nvCxnSpPr>
                <p:spPr>
                  <a:xfrm rot="16200000" flipV="1">
                    <a:off x="907239" y="2936484"/>
                    <a:ext cx="119015" cy="10317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08" name="Straight Connector 307"/>
                    <p:cNvCxnSpPr/>
                    <p:nvPr/>
                  </p:nvCxnSpPr>
                  <p:spPr>
                    <a:xfrm>
                      <a:off x="1905760" y="1752215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68"/>
                    <p:cNvCxnSpPr/>
                    <p:nvPr/>
                  </p:nvCxnSpPr>
                  <p:spPr>
                    <a:xfrm flipH="1">
                      <a:off x="1905760" y="1828384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06" name="Straight Connector 305"/>
                    <p:cNvCxnSpPr/>
                    <p:nvPr/>
                  </p:nvCxnSpPr>
                  <p:spPr>
                    <a:xfrm>
                      <a:off x="1905760" y="1752153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/>
                    <p:cNvCxnSpPr/>
                    <p:nvPr/>
                  </p:nvCxnSpPr>
                  <p:spPr>
                    <a:xfrm flipH="1">
                      <a:off x="1905760" y="1828322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04" name="Straight Connector 303"/>
                    <p:cNvCxnSpPr/>
                    <p:nvPr/>
                  </p:nvCxnSpPr>
                  <p:spPr>
                    <a:xfrm>
                      <a:off x="1905760" y="1753678"/>
                      <a:ext cx="152380" cy="8093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/>
                    <p:cNvCxnSpPr/>
                    <p:nvPr/>
                  </p:nvCxnSpPr>
                  <p:spPr>
                    <a:xfrm flipH="1">
                      <a:off x="1905760" y="1829847"/>
                      <a:ext cx="152380" cy="8093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288" name="Oval 47"/>
                  <p:cNvSpPr/>
                  <p:nvPr/>
                </p:nvSpPr>
                <p:spPr>
                  <a:xfrm>
                    <a:off x="2486235" y="1043931"/>
                    <a:ext cx="152380" cy="185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289" name="Straight Connector 48"/>
                  <p:cNvCxnSpPr/>
                  <p:nvPr/>
                </p:nvCxnSpPr>
                <p:spPr>
                  <a:xfrm rot="5400000">
                    <a:off x="2478315" y="1237513"/>
                    <a:ext cx="119014" cy="10317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36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97" name="Straight Connector 296"/>
                    <p:cNvCxnSpPr/>
                    <p:nvPr/>
                  </p:nvCxnSpPr>
                  <p:spPr>
                    <a:xfrm>
                      <a:off x="1904719" y="1752035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Connector 57"/>
                    <p:cNvCxnSpPr/>
                    <p:nvPr/>
                  </p:nvCxnSpPr>
                  <p:spPr>
                    <a:xfrm flipH="1">
                      <a:off x="1904719" y="1828204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5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95" name="Straight Connector 294"/>
                    <p:cNvCxnSpPr/>
                    <p:nvPr/>
                  </p:nvCxnSpPr>
                  <p:spPr>
                    <a:xfrm>
                      <a:off x="1904719" y="1751973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Straight Connector 295"/>
                    <p:cNvCxnSpPr/>
                    <p:nvPr/>
                  </p:nvCxnSpPr>
                  <p:spPr>
                    <a:xfrm flipH="1">
                      <a:off x="1904719" y="1828142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6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1904719" y="1753499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Straight Connector 293"/>
                    <p:cNvCxnSpPr/>
                    <p:nvPr/>
                  </p:nvCxnSpPr>
                  <p:spPr>
                    <a:xfrm flipH="1">
                      <a:off x="1904719" y="1829668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47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277" name="Oval 36"/>
                  <p:cNvSpPr/>
                  <p:nvPr/>
                </p:nvSpPr>
                <p:spPr>
                  <a:xfrm>
                    <a:off x="2486960" y="1044111"/>
                    <a:ext cx="152380" cy="18566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278" name="Straight Connector 37"/>
                  <p:cNvCxnSpPr/>
                  <p:nvPr/>
                </p:nvCxnSpPr>
                <p:spPr>
                  <a:xfrm rot="5400000">
                    <a:off x="2479039" y="1237693"/>
                    <a:ext cx="119015" cy="10317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6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86" name="Straight Connector 285"/>
                    <p:cNvCxnSpPr/>
                    <p:nvPr/>
                  </p:nvCxnSpPr>
                  <p:spPr>
                    <a:xfrm>
                      <a:off x="1905444" y="1752215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Straight Connector 46"/>
                    <p:cNvCxnSpPr/>
                    <p:nvPr/>
                  </p:nvCxnSpPr>
                  <p:spPr>
                    <a:xfrm flipH="1">
                      <a:off x="1905444" y="1828384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84" name="Straight Connector 283"/>
                    <p:cNvCxnSpPr/>
                    <p:nvPr/>
                  </p:nvCxnSpPr>
                  <p:spPr>
                    <a:xfrm>
                      <a:off x="1905444" y="1752153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>
                    <a:xfrm flipH="1">
                      <a:off x="1905444" y="1828322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8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82" name="Straight Connector 281"/>
                    <p:cNvCxnSpPr/>
                    <p:nvPr/>
                  </p:nvCxnSpPr>
                  <p:spPr>
                    <a:xfrm>
                      <a:off x="1905444" y="1753678"/>
                      <a:ext cx="152380" cy="8093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Straight Connector 282"/>
                    <p:cNvCxnSpPr/>
                    <p:nvPr/>
                  </p:nvCxnSpPr>
                  <p:spPr>
                    <a:xfrm flipH="1">
                      <a:off x="1905444" y="1829847"/>
                      <a:ext cx="152380" cy="8093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65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266" name="Oval 25"/>
                  <p:cNvSpPr/>
                  <p:nvPr/>
                </p:nvSpPr>
                <p:spPr>
                  <a:xfrm flipV="1">
                    <a:off x="914400" y="3047227"/>
                    <a:ext cx="152380" cy="18566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267" name="Straight Connector 26"/>
                  <p:cNvCxnSpPr/>
                  <p:nvPr/>
                </p:nvCxnSpPr>
                <p:spPr>
                  <a:xfrm rot="16200000" flipV="1">
                    <a:off x="907273" y="2936926"/>
                    <a:ext cx="117427" cy="10317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6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75" name="Straight Connector 274"/>
                    <p:cNvCxnSpPr/>
                    <p:nvPr/>
                  </p:nvCxnSpPr>
                  <p:spPr>
                    <a:xfrm>
                      <a:off x="1905000" y="1752566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35"/>
                    <p:cNvCxnSpPr/>
                    <p:nvPr/>
                  </p:nvCxnSpPr>
                  <p:spPr>
                    <a:xfrm flipH="1">
                      <a:off x="1905000" y="1828735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7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73" name="Straight Connector 32"/>
                    <p:cNvCxnSpPr/>
                    <p:nvPr/>
                  </p:nvCxnSpPr>
                  <p:spPr>
                    <a:xfrm>
                      <a:off x="1905000" y="1752504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4" name="Straight Connector 273"/>
                    <p:cNvCxnSpPr/>
                    <p:nvPr/>
                  </p:nvCxnSpPr>
                  <p:spPr>
                    <a:xfrm flipH="1">
                      <a:off x="1905000" y="1828673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0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71" name="Straight Connector 30"/>
                    <p:cNvCxnSpPr/>
                    <p:nvPr/>
                  </p:nvCxnSpPr>
                  <p:spPr>
                    <a:xfrm>
                      <a:off x="1905000" y="1752442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Straight Connector 31"/>
                    <p:cNvCxnSpPr/>
                    <p:nvPr/>
                  </p:nvCxnSpPr>
                  <p:spPr>
                    <a:xfrm flipH="1">
                      <a:off x="1905000" y="1828611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01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255" name="Oval 254"/>
                  <p:cNvSpPr/>
                  <p:nvPr/>
                </p:nvSpPr>
                <p:spPr>
                  <a:xfrm flipV="1">
                    <a:off x="915196" y="3048242"/>
                    <a:ext cx="152380" cy="18566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256" name="Straight Connector 255"/>
                  <p:cNvCxnSpPr/>
                  <p:nvPr/>
                </p:nvCxnSpPr>
                <p:spPr>
                  <a:xfrm rot="16200000" flipV="1">
                    <a:off x="907276" y="2937148"/>
                    <a:ext cx="119014" cy="10317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02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64" name="Straight Connector 263"/>
                    <p:cNvCxnSpPr/>
                    <p:nvPr/>
                  </p:nvCxnSpPr>
                  <p:spPr>
                    <a:xfrm>
                      <a:off x="1905796" y="1751549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Straight Connector 24"/>
                    <p:cNvCxnSpPr/>
                    <p:nvPr/>
                  </p:nvCxnSpPr>
                  <p:spPr>
                    <a:xfrm flipH="1">
                      <a:off x="1905796" y="1827719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3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62" name="Straight Connector 21"/>
                    <p:cNvCxnSpPr/>
                    <p:nvPr/>
                  </p:nvCxnSpPr>
                  <p:spPr>
                    <a:xfrm>
                      <a:off x="1905796" y="1751487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Straight Connector 262"/>
                    <p:cNvCxnSpPr/>
                    <p:nvPr/>
                  </p:nvCxnSpPr>
                  <p:spPr>
                    <a:xfrm flipH="1">
                      <a:off x="1905796" y="1827657"/>
                      <a:ext cx="152380" cy="8251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4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260" name="Straight Connector 259"/>
                    <p:cNvCxnSpPr/>
                    <p:nvPr/>
                  </p:nvCxnSpPr>
                  <p:spPr>
                    <a:xfrm>
                      <a:off x="1905796" y="1753013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Straight Connector 260"/>
                    <p:cNvCxnSpPr/>
                    <p:nvPr/>
                  </p:nvCxnSpPr>
                  <p:spPr>
                    <a:xfrm flipH="1">
                      <a:off x="1905796" y="1829182"/>
                      <a:ext cx="152380" cy="80929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7" name="Oval 6"/>
          <p:cNvSpPr/>
          <p:nvPr/>
        </p:nvSpPr>
        <p:spPr>
          <a:xfrm>
            <a:off x="7467600" y="1609725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805" name="Group 468"/>
          <p:cNvGrpSpPr>
            <a:grpSpLocks/>
          </p:cNvGrpSpPr>
          <p:nvPr/>
        </p:nvGrpSpPr>
        <p:grpSpPr bwMode="auto">
          <a:xfrm>
            <a:off x="5319713" y="1747838"/>
            <a:ext cx="1233487" cy="1584325"/>
            <a:chOff x="4371010" y="1214702"/>
            <a:chExt cx="1233005" cy="1584361"/>
          </a:xfrm>
        </p:grpSpPr>
        <p:grpSp>
          <p:nvGrpSpPr>
            <p:cNvPr id="806" name="Group 556"/>
            <p:cNvGrpSpPr>
              <a:grpSpLocks/>
            </p:cNvGrpSpPr>
            <p:nvPr/>
          </p:nvGrpSpPr>
          <p:grpSpPr bwMode="auto">
            <a:xfrm>
              <a:off x="5015395" y="1223317"/>
              <a:ext cx="588620" cy="1575746"/>
              <a:chOff x="2459380" y="985409"/>
              <a:chExt cx="588620" cy="1575746"/>
            </a:xfrm>
          </p:grpSpPr>
          <p:grpSp>
            <p:nvGrpSpPr>
              <p:cNvPr id="807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486576" y="1043005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 rot="5400000">
                  <a:off x="2478616" y="1236706"/>
                  <a:ext cx="119066" cy="103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08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1905060" y="175123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130"/>
                  <p:cNvCxnSpPr/>
                  <p:nvPr/>
                </p:nvCxnSpPr>
                <p:spPr>
                  <a:xfrm flipH="1">
                    <a:off x="1905060" y="1827436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9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42" name="Straight Connector 241"/>
                  <p:cNvCxnSpPr/>
                  <p:nvPr/>
                </p:nvCxnSpPr>
                <p:spPr>
                  <a:xfrm>
                    <a:off x="1905060" y="1751237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 flipH="1">
                    <a:off x="1905060" y="1827439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0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40" name="Straight Connector 239"/>
                  <p:cNvCxnSpPr/>
                  <p:nvPr/>
                </p:nvCxnSpPr>
                <p:spPr>
                  <a:xfrm>
                    <a:off x="1905060" y="1752827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/>
                  <p:cNvCxnSpPr/>
                  <p:nvPr/>
                </p:nvCxnSpPr>
                <p:spPr>
                  <a:xfrm flipH="1">
                    <a:off x="1905060" y="1829029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1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224" name="Oval 223"/>
                <p:cNvSpPr/>
                <p:nvPr/>
              </p:nvSpPr>
              <p:spPr>
                <a:xfrm flipV="1">
                  <a:off x="914934" y="3047497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25" name="Straight Connector 224"/>
                <p:cNvCxnSpPr/>
                <p:nvPr/>
              </p:nvCxnSpPr>
              <p:spPr>
                <a:xfrm rot="16200000" flipV="1">
                  <a:off x="906975" y="2936391"/>
                  <a:ext cx="119065" cy="103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33" name="Straight Connector 232"/>
                  <p:cNvCxnSpPr/>
                  <p:nvPr/>
                </p:nvCxnSpPr>
                <p:spPr>
                  <a:xfrm>
                    <a:off x="1905534" y="1752339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310"/>
                  <p:cNvCxnSpPr/>
                  <p:nvPr/>
                </p:nvCxnSpPr>
                <p:spPr>
                  <a:xfrm flipH="1">
                    <a:off x="1905534" y="1828541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31" name="Straight Connector 307"/>
                  <p:cNvCxnSpPr/>
                  <p:nvPr/>
                </p:nvCxnSpPr>
                <p:spPr>
                  <a:xfrm>
                    <a:off x="1905534" y="175234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/>
                  <p:cNvCxnSpPr/>
                  <p:nvPr/>
                </p:nvCxnSpPr>
                <p:spPr>
                  <a:xfrm flipH="1">
                    <a:off x="1905534" y="1828545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29" name="Straight Connector 305"/>
                  <p:cNvCxnSpPr/>
                  <p:nvPr/>
                </p:nvCxnSpPr>
                <p:spPr>
                  <a:xfrm>
                    <a:off x="1905534" y="1753934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306"/>
                  <p:cNvCxnSpPr/>
                  <p:nvPr/>
                </p:nvCxnSpPr>
                <p:spPr>
                  <a:xfrm flipH="1">
                    <a:off x="1905534" y="1830136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5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213" name="Oval 212"/>
                <p:cNvSpPr/>
                <p:nvPr/>
              </p:nvSpPr>
              <p:spPr>
                <a:xfrm>
                  <a:off x="2486121" y="1043255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14" name="Straight Connector 213"/>
                <p:cNvCxnSpPr/>
                <p:nvPr/>
              </p:nvCxnSpPr>
              <p:spPr>
                <a:xfrm rot="5400000">
                  <a:off x="2478162" y="1236956"/>
                  <a:ext cx="119066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8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22" name="Straight Connector 221"/>
                  <p:cNvCxnSpPr/>
                  <p:nvPr/>
                </p:nvCxnSpPr>
                <p:spPr>
                  <a:xfrm>
                    <a:off x="1904605" y="175148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 flipH="1">
                    <a:off x="1904605" y="1827686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9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1904605" y="1751487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H="1">
                    <a:off x="1904605" y="1827689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3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18" name="Straight Connector 217"/>
                  <p:cNvCxnSpPr/>
                  <p:nvPr/>
                </p:nvCxnSpPr>
                <p:spPr>
                  <a:xfrm>
                    <a:off x="1904605" y="1753077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 flipH="1">
                    <a:off x="1904605" y="1829279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4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486789" y="1043433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03" name="Straight Connector 202"/>
                <p:cNvCxnSpPr/>
                <p:nvPr/>
              </p:nvCxnSpPr>
              <p:spPr>
                <a:xfrm rot="5400000">
                  <a:off x="2478830" y="1237134"/>
                  <a:ext cx="119065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25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1905273" y="1751662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 flipH="1">
                    <a:off x="1905273" y="182786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6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1905273" y="1751665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>
                    <a:off x="1905273" y="1827867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7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7" name="Straight Connector 206"/>
                  <p:cNvCxnSpPr/>
                  <p:nvPr/>
                </p:nvCxnSpPr>
                <p:spPr>
                  <a:xfrm>
                    <a:off x="1905273" y="1753256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905273" y="1829458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0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191" name="Oval 190"/>
                <p:cNvSpPr/>
                <p:nvPr/>
              </p:nvSpPr>
              <p:spPr>
                <a:xfrm flipV="1">
                  <a:off x="914288" y="3047139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2" name="Straight Connector 191"/>
                <p:cNvCxnSpPr/>
                <p:nvPr/>
              </p:nvCxnSpPr>
              <p:spPr>
                <a:xfrm rot="16200000" flipV="1">
                  <a:off x="907122" y="2936827"/>
                  <a:ext cx="117478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3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0" name="Straight Connector 199"/>
                  <p:cNvCxnSpPr/>
                  <p:nvPr/>
                </p:nvCxnSpPr>
                <p:spPr>
                  <a:xfrm>
                    <a:off x="1904888" y="1752697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/>
                  <p:nvPr/>
                </p:nvCxnSpPr>
                <p:spPr>
                  <a:xfrm flipH="1">
                    <a:off x="1904888" y="1828899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4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8" name="Straight Connector 197"/>
                  <p:cNvCxnSpPr/>
                  <p:nvPr/>
                </p:nvCxnSpPr>
                <p:spPr>
                  <a:xfrm>
                    <a:off x="1904888" y="1752701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>
                    <a:off x="1904888" y="1828903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5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904888" y="1752704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904888" y="1828906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6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180" name="Oval 179"/>
                <p:cNvSpPr/>
                <p:nvPr/>
              </p:nvSpPr>
              <p:spPr>
                <a:xfrm flipV="1">
                  <a:off x="915026" y="3048158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 rot="16200000" flipV="1">
                  <a:off x="907066" y="2937052"/>
                  <a:ext cx="119066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7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89" name="Straight Connector 188"/>
                  <p:cNvCxnSpPr/>
                  <p:nvPr/>
                </p:nvCxnSpPr>
                <p:spPr>
                  <a:xfrm>
                    <a:off x="1905626" y="1751679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/>
                  <p:cNvCxnSpPr/>
                  <p:nvPr/>
                </p:nvCxnSpPr>
                <p:spPr>
                  <a:xfrm flipH="1">
                    <a:off x="1905626" y="1827881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8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87" name="Straight Connector 186"/>
                  <p:cNvCxnSpPr/>
                  <p:nvPr/>
                </p:nvCxnSpPr>
                <p:spPr>
                  <a:xfrm>
                    <a:off x="1905626" y="175168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H="1">
                    <a:off x="1905626" y="1827885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9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85" name="Straight Connector 184"/>
                  <p:cNvCxnSpPr/>
                  <p:nvPr/>
                </p:nvCxnSpPr>
                <p:spPr>
                  <a:xfrm>
                    <a:off x="1905626" y="1753273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/>
                  <p:cNvCxnSpPr/>
                  <p:nvPr/>
                </p:nvCxnSpPr>
                <p:spPr>
                  <a:xfrm flipH="1">
                    <a:off x="1905626" y="1829475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40" name="Group 557"/>
            <p:cNvGrpSpPr>
              <a:grpSpLocks/>
            </p:cNvGrpSpPr>
            <p:nvPr/>
          </p:nvGrpSpPr>
          <p:grpSpPr bwMode="auto">
            <a:xfrm>
              <a:off x="4371010" y="1214702"/>
              <a:ext cx="588620" cy="1575746"/>
              <a:chOff x="2459380" y="985409"/>
              <a:chExt cx="588620" cy="1575746"/>
            </a:xfrm>
          </p:grpSpPr>
          <p:grpSp>
            <p:nvGrpSpPr>
              <p:cNvPr id="841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163" name="Oval 162"/>
                <p:cNvSpPr/>
                <p:nvPr/>
              </p:nvSpPr>
              <p:spPr>
                <a:xfrm>
                  <a:off x="2486688" y="1043682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478729" y="1237383"/>
                  <a:ext cx="119065" cy="103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2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72" name="Straight Connector 171"/>
                  <p:cNvCxnSpPr/>
                  <p:nvPr/>
                </p:nvCxnSpPr>
                <p:spPr>
                  <a:xfrm>
                    <a:off x="1905172" y="1751911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H="1">
                    <a:off x="1905172" y="182811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3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70" name="Straight Connector 169"/>
                  <p:cNvCxnSpPr/>
                  <p:nvPr/>
                </p:nvCxnSpPr>
                <p:spPr>
                  <a:xfrm>
                    <a:off x="1905172" y="175191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/>
                  <p:cNvCxnSpPr/>
                  <p:nvPr/>
                </p:nvCxnSpPr>
                <p:spPr>
                  <a:xfrm flipH="1">
                    <a:off x="1905172" y="1828116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4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68" name="Straight Connector 167"/>
                  <p:cNvCxnSpPr/>
                  <p:nvPr/>
                </p:nvCxnSpPr>
                <p:spPr>
                  <a:xfrm>
                    <a:off x="1905172" y="1753505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/>
                  <p:cNvCxnSpPr/>
                  <p:nvPr/>
                </p:nvCxnSpPr>
                <p:spPr>
                  <a:xfrm flipH="1">
                    <a:off x="1905172" y="1829707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5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152" name="Oval 151"/>
                <p:cNvSpPr/>
                <p:nvPr/>
              </p:nvSpPr>
              <p:spPr>
                <a:xfrm flipV="1">
                  <a:off x="915046" y="3048175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53" name="Straight Connector 152"/>
                <p:cNvCxnSpPr/>
                <p:nvPr/>
              </p:nvCxnSpPr>
              <p:spPr>
                <a:xfrm rot="16200000" flipV="1">
                  <a:off x="907086" y="2937069"/>
                  <a:ext cx="119066" cy="10314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46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61" name="Straight Connector 160"/>
                  <p:cNvCxnSpPr/>
                  <p:nvPr/>
                </p:nvCxnSpPr>
                <p:spPr>
                  <a:xfrm>
                    <a:off x="1905646" y="1751662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 flipH="1">
                    <a:off x="1905646" y="182786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7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59" name="Straight Connector 158"/>
                  <p:cNvCxnSpPr/>
                  <p:nvPr/>
                </p:nvCxnSpPr>
                <p:spPr>
                  <a:xfrm>
                    <a:off x="1905646" y="1751666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/>
                  <p:cNvCxnSpPr/>
                  <p:nvPr/>
                </p:nvCxnSpPr>
                <p:spPr>
                  <a:xfrm flipH="1">
                    <a:off x="1905646" y="1827868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8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57" name="Straight Connector 156"/>
                  <p:cNvCxnSpPr/>
                  <p:nvPr/>
                </p:nvCxnSpPr>
                <p:spPr>
                  <a:xfrm>
                    <a:off x="1905646" y="1753256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/>
                  <p:cNvCxnSpPr/>
                  <p:nvPr/>
                </p:nvCxnSpPr>
                <p:spPr>
                  <a:xfrm flipH="1">
                    <a:off x="1905646" y="1829458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9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141" name="Oval 140"/>
                <p:cNvSpPr/>
                <p:nvPr/>
              </p:nvSpPr>
              <p:spPr>
                <a:xfrm>
                  <a:off x="2486233" y="1043932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42" name="Straight Connector 141"/>
                <p:cNvCxnSpPr/>
                <p:nvPr/>
              </p:nvCxnSpPr>
              <p:spPr>
                <a:xfrm rot="5400000">
                  <a:off x="2478274" y="1237633"/>
                  <a:ext cx="119065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50" name="Straight Connector 149"/>
                  <p:cNvCxnSpPr/>
                  <p:nvPr/>
                </p:nvCxnSpPr>
                <p:spPr>
                  <a:xfrm>
                    <a:off x="1904717" y="1752161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/>
                  <p:cNvCxnSpPr/>
                  <p:nvPr/>
                </p:nvCxnSpPr>
                <p:spPr>
                  <a:xfrm flipH="1">
                    <a:off x="1904717" y="182836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48" name="Straight Connector 147"/>
                  <p:cNvCxnSpPr/>
                  <p:nvPr/>
                </p:nvCxnSpPr>
                <p:spPr>
                  <a:xfrm>
                    <a:off x="1904717" y="1752164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H="1">
                    <a:off x="1904717" y="1828366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1904717" y="1753755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H="1">
                    <a:off x="1904717" y="1829957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3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486901" y="1044111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31" name="Straight Connector 130"/>
                <p:cNvCxnSpPr/>
                <p:nvPr/>
              </p:nvCxnSpPr>
              <p:spPr>
                <a:xfrm rot="5400000">
                  <a:off x="2478941" y="1237812"/>
                  <a:ext cx="119066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4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39" name="Straight Connector 138"/>
                  <p:cNvCxnSpPr/>
                  <p:nvPr/>
                </p:nvCxnSpPr>
                <p:spPr>
                  <a:xfrm>
                    <a:off x="1905385" y="1752340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H="1">
                    <a:off x="1905385" y="1828542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5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1905385" y="175234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H="1">
                    <a:off x="1905385" y="1828545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6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1905385" y="1753933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 flipH="1">
                    <a:off x="1905385" y="1830135"/>
                    <a:ext cx="152340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57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119" name="Oval 118"/>
                <p:cNvSpPr/>
                <p:nvPr/>
              </p:nvSpPr>
              <p:spPr>
                <a:xfrm flipV="1">
                  <a:off x="914400" y="3047817"/>
                  <a:ext cx="152340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20" name="Straight Connector 119"/>
                <p:cNvCxnSpPr/>
                <p:nvPr/>
              </p:nvCxnSpPr>
              <p:spPr>
                <a:xfrm rot="16200000" flipV="1">
                  <a:off x="907234" y="2937505"/>
                  <a:ext cx="117478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58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1905000" y="1752020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 flipH="1">
                    <a:off x="1905000" y="1828222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9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1905000" y="1752024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 flipH="1">
                    <a:off x="1905000" y="1828226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0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24" name="Straight Connector 123"/>
                  <p:cNvCxnSpPr/>
                  <p:nvPr/>
                </p:nvCxnSpPr>
                <p:spPr>
                  <a:xfrm>
                    <a:off x="1905000" y="1752027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/>
                  <p:nvPr/>
                </p:nvCxnSpPr>
                <p:spPr>
                  <a:xfrm flipH="1">
                    <a:off x="1905000" y="1828229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1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108" name="Oval 107"/>
                <p:cNvSpPr/>
                <p:nvPr/>
              </p:nvSpPr>
              <p:spPr>
                <a:xfrm flipV="1">
                  <a:off x="915138" y="3048835"/>
                  <a:ext cx="152340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>
                <a:xfrm rot="16200000" flipV="1">
                  <a:off x="907179" y="2937729"/>
                  <a:ext cx="119065" cy="103146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6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1905738" y="1751001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 flipH="1">
                    <a:off x="1905738" y="1827203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15" name="Straight Connector 114"/>
                  <p:cNvCxnSpPr/>
                  <p:nvPr/>
                </p:nvCxnSpPr>
                <p:spPr>
                  <a:xfrm>
                    <a:off x="1905738" y="1751005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905738" y="1827207"/>
                    <a:ext cx="152340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>
                    <a:off x="1905738" y="1752596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 flipH="1">
                    <a:off x="1905738" y="1828798"/>
                    <a:ext cx="152340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465" name="Oval 464"/>
          <p:cNvSpPr/>
          <p:nvPr/>
        </p:nvSpPr>
        <p:spPr>
          <a:xfrm>
            <a:off x="1219200" y="1608138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2133600" y="1600200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3886200" y="1608138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4800600" y="1600200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97" name="Group 470"/>
          <p:cNvGrpSpPr>
            <a:grpSpLocks/>
          </p:cNvGrpSpPr>
          <p:nvPr/>
        </p:nvGrpSpPr>
        <p:grpSpPr bwMode="auto">
          <a:xfrm>
            <a:off x="0" y="1828800"/>
            <a:ext cx="1219200" cy="1576388"/>
            <a:chOff x="7051815" y="1181953"/>
            <a:chExt cx="1219200" cy="1575746"/>
          </a:xfrm>
        </p:grpSpPr>
        <p:grpSp>
          <p:nvGrpSpPr>
            <p:cNvPr id="98" name="Group 557"/>
            <p:cNvGrpSpPr>
              <a:grpSpLocks/>
            </p:cNvGrpSpPr>
            <p:nvPr/>
          </p:nvGrpSpPr>
          <p:grpSpPr bwMode="auto">
            <a:xfrm>
              <a:off x="7682395" y="1181953"/>
              <a:ext cx="588620" cy="1575746"/>
              <a:chOff x="2459380" y="985409"/>
              <a:chExt cx="588620" cy="1575746"/>
            </a:xfrm>
          </p:grpSpPr>
          <p:grpSp>
            <p:nvGrpSpPr>
              <p:cNvPr id="99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607" name="Oval 141"/>
                <p:cNvSpPr/>
                <p:nvPr/>
              </p:nvSpPr>
              <p:spPr>
                <a:xfrm>
                  <a:off x="2486516" y="104368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08" name="Straight Connector 142"/>
                <p:cNvCxnSpPr/>
                <p:nvPr/>
              </p:nvCxnSpPr>
              <p:spPr>
                <a:xfrm rot="5400000">
                  <a:off x="2478602" y="1237256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16" name="Straight Connector 615"/>
                  <p:cNvCxnSpPr/>
                  <p:nvPr/>
                </p:nvCxnSpPr>
                <p:spPr>
                  <a:xfrm>
                    <a:off x="1905000" y="175178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Connector 151"/>
                  <p:cNvCxnSpPr/>
                  <p:nvPr/>
                </p:nvCxnSpPr>
                <p:spPr>
                  <a:xfrm flipH="1">
                    <a:off x="1905000" y="182795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14" name="Straight Connector 613"/>
                  <p:cNvCxnSpPr/>
                  <p:nvPr/>
                </p:nvCxnSpPr>
                <p:spPr>
                  <a:xfrm>
                    <a:off x="1905000" y="175172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Straight Connector 614"/>
                  <p:cNvCxnSpPr/>
                  <p:nvPr/>
                </p:nvCxnSpPr>
                <p:spPr>
                  <a:xfrm flipH="1">
                    <a:off x="1905000" y="182789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12" name="Straight Connector 611"/>
                  <p:cNvCxnSpPr/>
                  <p:nvPr/>
                </p:nvCxnSpPr>
                <p:spPr>
                  <a:xfrm>
                    <a:off x="1905000" y="175324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Straight Connector 612"/>
                  <p:cNvCxnSpPr/>
                  <p:nvPr/>
                </p:nvCxnSpPr>
                <p:spPr>
                  <a:xfrm flipH="1">
                    <a:off x="1905000" y="1829417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3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596" name="Oval 130"/>
                <p:cNvSpPr/>
                <p:nvPr/>
              </p:nvSpPr>
              <p:spPr>
                <a:xfrm flipV="1">
                  <a:off x="914874" y="304757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97" name="Straight Connector 131"/>
                <p:cNvCxnSpPr/>
                <p:nvPr/>
              </p:nvCxnSpPr>
              <p:spPr>
                <a:xfrm rot="16200000" flipV="1">
                  <a:off x="906961" y="2936476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05" name="Straight Connector 604"/>
                  <p:cNvCxnSpPr/>
                  <p:nvPr/>
                </p:nvCxnSpPr>
                <p:spPr>
                  <a:xfrm>
                    <a:off x="1905474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6" name="Straight Connector 140"/>
                  <p:cNvCxnSpPr/>
                  <p:nvPr/>
                </p:nvCxnSpPr>
                <p:spPr>
                  <a:xfrm flipH="1">
                    <a:off x="1905474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03" name="Straight Connector 602"/>
                  <p:cNvCxnSpPr/>
                  <p:nvPr/>
                </p:nvCxnSpPr>
                <p:spPr>
                  <a:xfrm>
                    <a:off x="1905474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4" name="Straight Connector 603"/>
                  <p:cNvCxnSpPr/>
                  <p:nvPr/>
                </p:nvCxnSpPr>
                <p:spPr>
                  <a:xfrm flipH="1">
                    <a:off x="1905474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01" name="Straight Connector 600"/>
                  <p:cNvCxnSpPr/>
                  <p:nvPr/>
                </p:nvCxnSpPr>
                <p:spPr>
                  <a:xfrm>
                    <a:off x="1905474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2" name="Straight Connector 601"/>
                  <p:cNvCxnSpPr/>
                  <p:nvPr/>
                </p:nvCxnSpPr>
                <p:spPr>
                  <a:xfrm flipH="1">
                    <a:off x="1905474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7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585" name="Oval 119"/>
                <p:cNvSpPr/>
                <p:nvPr/>
              </p:nvSpPr>
              <p:spPr>
                <a:xfrm>
                  <a:off x="2485894" y="104393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86" name="Straight Connector 120"/>
                <p:cNvCxnSpPr/>
                <p:nvPr/>
              </p:nvCxnSpPr>
              <p:spPr>
                <a:xfrm rot="5400000">
                  <a:off x="2477980" y="1237507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94" name="Straight Connector 593"/>
                  <p:cNvCxnSpPr/>
                  <p:nvPr/>
                </p:nvCxnSpPr>
                <p:spPr>
                  <a:xfrm>
                    <a:off x="1904378" y="1752036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Straight Connector 129"/>
                  <p:cNvCxnSpPr/>
                  <p:nvPr/>
                </p:nvCxnSpPr>
                <p:spPr>
                  <a:xfrm flipH="1">
                    <a:off x="1904378" y="182820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92" name="Straight Connector 591"/>
                  <p:cNvCxnSpPr/>
                  <p:nvPr/>
                </p:nvCxnSpPr>
                <p:spPr>
                  <a:xfrm>
                    <a:off x="1904378" y="175197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Connector 592"/>
                  <p:cNvCxnSpPr/>
                  <p:nvPr/>
                </p:nvCxnSpPr>
                <p:spPr>
                  <a:xfrm flipH="1">
                    <a:off x="1904378" y="182814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90" name="Straight Connector 589"/>
                  <p:cNvCxnSpPr/>
                  <p:nvPr/>
                </p:nvCxnSpPr>
                <p:spPr>
                  <a:xfrm>
                    <a:off x="1904378" y="1753499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/>
                  <p:cNvCxnSpPr/>
                  <p:nvPr/>
                </p:nvCxnSpPr>
                <p:spPr>
                  <a:xfrm flipH="1">
                    <a:off x="1904378" y="182966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1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574" name="Oval 108"/>
                <p:cNvSpPr/>
                <p:nvPr/>
              </p:nvSpPr>
              <p:spPr>
                <a:xfrm>
                  <a:off x="2486648" y="104411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75" name="Straight Connector 109"/>
                <p:cNvCxnSpPr/>
                <p:nvPr/>
              </p:nvCxnSpPr>
              <p:spPr>
                <a:xfrm rot="5400000">
                  <a:off x="2478735" y="1237686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83" name="Straight Connector 582"/>
                  <p:cNvCxnSpPr/>
                  <p:nvPr/>
                </p:nvCxnSpPr>
                <p:spPr>
                  <a:xfrm>
                    <a:off x="1905132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118"/>
                  <p:cNvCxnSpPr/>
                  <p:nvPr/>
                </p:nvCxnSpPr>
                <p:spPr>
                  <a:xfrm flipH="1">
                    <a:off x="1905132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81" name="Straight Connector 580"/>
                  <p:cNvCxnSpPr/>
                  <p:nvPr/>
                </p:nvCxnSpPr>
                <p:spPr>
                  <a:xfrm>
                    <a:off x="1905132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/>
                  <p:cNvCxnSpPr/>
                  <p:nvPr/>
                </p:nvCxnSpPr>
                <p:spPr>
                  <a:xfrm flipH="1">
                    <a:off x="1905132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79" name="Straight Connector 578"/>
                  <p:cNvCxnSpPr/>
                  <p:nvPr/>
                </p:nvCxnSpPr>
                <p:spPr>
                  <a:xfrm>
                    <a:off x="1905132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Straight Connector 579"/>
                  <p:cNvCxnSpPr/>
                  <p:nvPr/>
                </p:nvCxnSpPr>
                <p:spPr>
                  <a:xfrm flipH="1">
                    <a:off x="1905132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563" name="Oval 562"/>
                <p:cNvSpPr/>
                <p:nvPr/>
              </p:nvSpPr>
              <p:spPr>
                <a:xfrm flipV="1">
                  <a:off x="914058" y="304722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64" name="Straight Connector 563"/>
                <p:cNvCxnSpPr/>
                <p:nvPr/>
              </p:nvCxnSpPr>
              <p:spPr>
                <a:xfrm rot="16200000" flipV="1">
                  <a:off x="906938" y="2936920"/>
                  <a:ext cx="117427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4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72" name="Straight Connector 571"/>
                  <p:cNvCxnSpPr/>
                  <p:nvPr/>
                </p:nvCxnSpPr>
                <p:spPr>
                  <a:xfrm>
                    <a:off x="1904658" y="1752565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Connector 107"/>
                  <p:cNvCxnSpPr/>
                  <p:nvPr/>
                </p:nvCxnSpPr>
                <p:spPr>
                  <a:xfrm flipH="1">
                    <a:off x="1904658" y="1828734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70" name="Straight Connector 104"/>
                  <p:cNvCxnSpPr/>
                  <p:nvPr/>
                </p:nvCxnSpPr>
                <p:spPr>
                  <a:xfrm>
                    <a:off x="1904658" y="175250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570"/>
                  <p:cNvCxnSpPr/>
                  <p:nvPr/>
                </p:nvCxnSpPr>
                <p:spPr>
                  <a:xfrm flipH="1">
                    <a:off x="1904658" y="182867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68" name="Straight Connector 102"/>
                  <p:cNvCxnSpPr/>
                  <p:nvPr/>
                </p:nvCxnSpPr>
                <p:spPr>
                  <a:xfrm>
                    <a:off x="1904658" y="1752441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Straight Connector 103"/>
                  <p:cNvCxnSpPr/>
                  <p:nvPr/>
                </p:nvCxnSpPr>
                <p:spPr>
                  <a:xfrm flipH="1">
                    <a:off x="1904658" y="1828610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5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552" name="Oval 551"/>
                <p:cNvSpPr/>
                <p:nvPr/>
              </p:nvSpPr>
              <p:spPr>
                <a:xfrm flipV="1">
                  <a:off x="914883" y="304824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53" name="Straight Connector 552"/>
                <p:cNvCxnSpPr/>
                <p:nvPr/>
              </p:nvCxnSpPr>
              <p:spPr>
                <a:xfrm rot="16200000" flipV="1">
                  <a:off x="906969" y="2937142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61" name="Straight Connector 560"/>
                  <p:cNvCxnSpPr/>
                  <p:nvPr/>
                </p:nvCxnSpPr>
                <p:spPr>
                  <a:xfrm>
                    <a:off x="1905483" y="1751550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Straight Connector 561"/>
                  <p:cNvCxnSpPr/>
                  <p:nvPr/>
                </p:nvCxnSpPr>
                <p:spPr>
                  <a:xfrm flipH="1">
                    <a:off x="1905483" y="1827719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59" name="Straight Connector 558"/>
                  <p:cNvCxnSpPr/>
                  <p:nvPr/>
                </p:nvCxnSpPr>
                <p:spPr>
                  <a:xfrm>
                    <a:off x="1905483" y="175148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Straight Connector 559"/>
                  <p:cNvCxnSpPr/>
                  <p:nvPr/>
                </p:nvCxnSpPr>
                <p:spPr>
                  <a:xfrm flipH="1">
                    <a:off x="1905483" y="182765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57" name="Straight Connector 91"/>
                  <p:cNvCxnSpPr/>
                  <p:nvPr/>
                </p:nvCxnSpPr>
                <p:spPr>
                  <a:xfrm>
                    <a:off x="1905483" y="175301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Straight Connector 92"/>
                  <p:cNvCxnSpPr/>
                  <p:nvPr/>
                </p:nvCxnSpPr>
                <p:spPr>
                  <a:xfrm flipH="1">
                    <a:off x="1905483" y="182918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5" name="Group 630"/>
            <p:cNvGrpSpPr>
              <a:grpSpLocks/>
            </p:cNvGrpSpPr>
            <p:nvPr/>
          </p:nvGrpSpPr>
          <p:grpSpPr bwMode="auto">
            <a:xfrm>
              <a:off x="7051815" y="1181953"/>
              <a:ext cx="588620" cy="1575746"/>
              <a:chOff x="2459380" y="985409"/>
              <a:chExt cx="588620" cy="1575746"/>
            </a:xfrm>
          </p:grpSpPr>
          <p:grpSp>
            <p:nvGrpSpPr>
              <p:cNvPr id="166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535" name="Oval 69"/>
                <p:cNvSpPr/>
                <p:nvPr/>
              </p:nvSpPr>
              <p:spPr>
                <a:xfrm>
                  <a:off x="2486859" y="104368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36" name="Straight Connector 70"/>
                <p:cNvCxnSpPr/>
                <p:nvPr/>
              </p:nvCxnSpPr>
              <p:spPr>
                <a:xfrm rot="5400000">
                  <a:off x="2478945" y="1237256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7" name="Group 71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44" name="Straight Connector 543"/>
                  <p:cNvCxnSpPr/>
                  <p:nvPr/>
                </p:nvCxnSpPr>
                <p:spPr>
                  <a:xfrm>
                    <a:off x="1905343" y="175178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Connector 79"/>
                  <p:cNvCxnSpPr/>
                  <p:nvPr/>
                </p:nvCxnSpPr>
                <p:spPr>
                  <a:xfrm flipH="1">
                    <a:off x="1905343" y="182795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 72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42" name="Straight Connector 541"/>
                  <p:cNvCxnSpPr/>
                  <p:nvPr/>
                </p:nvCxnSpPr>
                <p:spPr>
                  <a:xfrm>
                    <a:off x="1905343" y="175172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Connector 542"/>
                  <p:cNvCxnSpPr/>
                  <p:nvPr/>
                </p:nvCxnSpPr>
                <p:spPr>
                  <a:xfrm flipH="1">
                    <a:off x="1905343" y="182789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5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40" name="Straight Connector 539"/>
                  <p:cNvCxnSpPr/>
                  <p:nvPr/>
                </p:nvCxnSpPr>
                <p:spPr>
                  <a:xfrm>
                    <a:off x="1905343" y="175324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Straight Connector 540"/>
                  <p:cNvCxnSpPr/>
                  <p:nvPr/>
                </p:nvCxnSpPr>
                <p:spPr>
                  <a:xfrm flipH="1">
                    <a:off x="1905343" y="1829417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6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524" name="Oval 58"/>
                <p:cNvSpPr/>
                <p:nvPr/>
              </p:nvSpPr>
              <p:spPr>
                <a:xfrm flipV="1">
                  <a:off x="915217" y="304757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25" name="Straight Connector 59"/>
                <p:cNvCxnSpPr/>
                <p:nvPr/>
              </p:nvCxnSpPr>
              <p:spPr>
                <a:xfrm rot="16200000" flipV="1">
                  <a:off x="907304" y="2936476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33" name="Straight Connector 532"/>
                  <p:cNvCxnSpPr/>
                  <p:nvPr/>
                </p:nvCxnSpPr>
                <p:spPr>
                  <a:xfrm>
                    <a:off x="1905817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Straight Connector 68"/>
                  <p:cNvCxnSpPr/>
                  <p:nvPr/>
                </p:nvCxnSpPr>
                <p:spPr>
                  <a:xfrm flipH="1">
                    <a:off x="1905817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8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31" name="Straight Connector 530"/>
                  <p:cNvCxnSpPr/>
                  <p:nvPr/>
                </p:nvCxnSpPr>
                <p:spPr>
                  <a:xfrm>
                    <a:off x="1905817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Straight Connector 531"/>
                  <p:cNvCxnSpPr/>
                  <p:nvPr/>
                </p:nvCxnSpPr>
                <p:spPr>
                  <a:xfrm flipH="1">
                    <a:off x="1905817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29" name="Straight Connector 528"/>
                  <p:cNvCxnSpPr/>
                  <p:nvPr/>
                </p:nvCxnSpPr>
                <p:spPr>
                  <a:xfrm>
                    <a:off x="1905817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Straight Connector 529"/>
                  <p:cNvCxnSpPr/>
                  <p:nvPr/>
                </p:nvCxnSpPr>
                <p:spPr>
                  <a:xfrm flipH="1">
                    <a:off x="1905817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2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513" name="Oval 47"/>
                <p:cNvSpPr/>
                <p:nvPr/>
              </p:nvSpPr>
              <p:spPr>
                <a:xfrm>
                  <a:off x="2486236" y="104393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14" name="Straight Connector 48"/>
                <p:cNvCxnSpPr/>
                <p:nvPr/>
              </p:nvCxnSpPr>
              <p:spPr>
                <a:xfrm rot="5400000">
                  <a:off x="2478322" y="1237507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3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22" name="Straight Connector 521"/>
                  <p:cNvCxnSpPr/>
                  <p:nvPr/>
                </p:nvCxnSpPr>
                <p:spPr>
                  <a:xfrm>
                    <a:off x="1904720" y="1752036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7"/>
                  <p:cNvCxnSpPr/>
                  <p:nvPr/>
                </p:nvCxnSpPr>
                <p:spPr>
                  <a:xfrm flipH="1">
                    <a:off x="1904720" y="182820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20" name="Straight Connector 519"/>
                  <p:cNvCxnSpPr/>
                  <p:nvPr/>
                </p:nvCxnSpPr>
                <p:spPr>
                  <a:xfrm>
                    <a:off x="1904720" y="175197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/>
                  <p:cNvCxnSpPr/>
                  <p:nvPr/>
                </p:nvCxnSpPr>
                <p:spPr>
                  <a:xfrm flipH="1">
                    <a:off x="1904720" y="182814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18" name="Straight Connector 517"/>
                  <p:cNvCxnSpPr/>
                  <p:nvPr/>
                </p:nvCxnSpPr>
                <p:spPr>
                  <a:xfrm>
                    <a:off x="1904720" y="1753499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/>
                  <p:cNvCxnSpPr/>
                  <p:nvPr/>
                </p:nvCxnSpPr>
                <p:spPr>
                  <a:xfrm flipH="1">
                    <a:off x="1904720" y="182966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4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502" name="Oval 36"/>
                <p:cNvSpPr/>
                <p:nvPr/>
              </p:nvSpPr>
              <p:spPr>
                <a:xfrm>
                  <a:off x="2486990" y="104411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503" name="Straight Connector 37"/>
                <p:cNvCxnSpPr/>
                <p:nvPr/>
              </p:nvCxnSpPr>
              <p:spPr>
                <a:xfrm rot="5400000">
                  <a:off x="2479077" y="1237686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5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11" name="Straight Connector 510"/>
                  <p:cNvCxnSpPr/>
                  <p:nvPr/>
                </p:nvCxnSpPr>
                <p:spPr>
                  <a:xfrm>
                    <a:off x="1905474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Connector 46"/>
                  <p:cNvCxnSpPr/>
                  <p:nvPr/>
                </p:nvCxnSpPr>
                <p:spPr>
                  <a:xfrm flipH="1">
                    <a:off x="1905474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09" name="Straight Connector 508"/>
                  <p:cNvCxnSpPr/>
                  <p:nvPr/>
                </p:nvCxnSpPr>
                <p:spPr>
                  <a:xfrm>
                    <a:off x="1905474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Straight Connector 509"/>
                  <p:cNvCxnSpPr/>
                  <p:nvPr/>
                </p:nvCxnSpPr>
                <p:spPr>
                  <a:xfrm flipH="1">
                    <a:off x="1905474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07" name="Straight Connector 506"/>
                  <p:cNvCxnSpPr/>
                  <p:nvPr/>
                </p:nvCxnSpPr>
                <p:spPr>
                  <a:xfrm>
                    <a:off x="1905474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Connector 507"/>
                  <p:cNvCxnSpPr/>
                  <p:nvPr/>
                </p:nvCxnSpPr>
                <p:spPr>
                  <a:xfrm flipH="1">
                    <a:off x="1905474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491" name="Oval 25"/>
                <p:cNvSpPr/>
                <p:nvPr/>
              </p:nvSpPr>
              <p:spPr>
                <a:xfrm flipV="1">
                  <a:off x="914400" y="304722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492" name="Straight Connector 26"/>
                <p:cNvCxnSpPr/>
                <p:nvPr/>
              </p:nvCxnSpPr>
              <p:spPr>
                <a:xfrm rot="16200000" flipV="1">
                  <a:off x="907280" y="2936920"/>
                  <a:ext cx="117427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5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500" name="Straight Connector 499"/>
                  <p:cNvCxnSpPr/>
                  <p:nvPr/>
                </p:nvCxnSpPr>
                <p:spPr>
                  <a:xfrm>
                    <a:off x="1905000" y="1752565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35"/>
                  <p:cNvCxnSpPr/>
                  <p:nvPr/>
                </p:nvCxnSpPr>
                <p:spPr>
                  <a:xfrm flipH="1">
                    <a:off x="1905000" y="1828734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498" name="Straight Connector 32"/>
                  <p:cNvCxnSpPr/>
                  <p:nvPr/>
                </p:nvCxnSpPr>
                <p:spPr>
                  <a:xfrm>
                    <a:off x="1905000" y="175250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 flipH="1">
                    <a:off x="1905000" y="182867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7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496" name="Straight Connector 30"/>
                  <p:cNvCxnSpPr/>
                  <p:nvPr/>
                </p:nvCxnSpPr>
                <p:spPr>
                  <a:xfrm>
                    <a:off x="1905000" y="1752441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31"/>
                  <p:cNvCxnSpPr/>
                  <p:nvPr/>
                </p:nvCxnSpPr>
                <p:spPr>
                  <a:xfrm flipH="1">
                    <a:off x="1905000" y="1828610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6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480" name="Oval 479"/>
                <p:cNvSpPr/>
                <p:nvPr/>
              </p:nvSpPr>
              <p:spPr>
                <a:xfrm flipV="1">
                  <a:off x="915225" y="304824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481" name="Straight Connector 480"/>
                <p:cNvCxnSpPr/>
                <p:nvPr/>
              </p:nvCxnSpPr>
              <p:spPr>
                <a:xfrm rot="16200000" flipV="1">
                  <a:off x="907311" y="2937142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1905825" y="1751550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24"/>
                  <p:cNvCxnSpPr/>
                  <p:nvPr/>
                </p:nvCxnSpPr>
                <p:spPr>
                  <a:xfrm flipH="1">
                    <a:off x="1905825" y="1827719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8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487" name="Straight Connector 21"/>
                  <p:cNvCxnSpPr/>
                  <p:nvPr/>
                </p:nvCxnSpPr>
                <p:spPr>
                  <a:xfrm>
                    <a:off x="1905825" y="175148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/>
                  <p:cNvCxnSpPr/>
                  <p:nvPr/>
                </p:nvCxnSpPr>
                <p:spPr>
                  <a:xfrm flipH="1">
                    <a:off x="1905825" y="182765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7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485" name="Straight Connector 484"/>
                  <p:cNvCxnSpPr/>
                  <p:nvPr/>
                </p:nvCxnSpPr>
                <p:spPr>
                  <a:xfrm>
                    <a:off x="1905825" y="175301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>
                    <a:off x="1905825" y="182918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38" name="Group 617"/>
          <p:cNvGrpSpPr>
            <a:grpSpLocks/>
          </p:cNvGrpSpPr>
          <p:nvPr/>
        </p:nvGrpSpPr>
        <p:grpSpPr bwMode="auto">
          <a:xfrm>
            <a:off x="2667000" y="1752600"/>
            <a:ext cx="1219200" cy="1576388"/>
            <a:chOff x="7051815" y="1181953"/>
            <a:chExt cx="1219200" cy="1575746"/>
          </a:xfrm>
        </p:grpSpPr>
        <p:grpSp>
          <p:nvGrpSpPr>
            <p:cNvPr id="239" name="Group 557"/>
            <p:cNvGrpSpPr>
              <a:grpSpLocks/>
            </p:cNvGrpSpPr>
            <p:nvPr/>
          </p:nvGrpSpPr>
          <p:grpSpPr bwMode="auto">
            <a:xfrm>
              <a:off x="7682395" y="1181953"/>
              <a:ext cx="588620" cy="1575746"/>
              <a:chOff x="2459380" y="985409"/>
              <a:chExt cx="588620" cy="1575746"/>
            </a:xfrm>
          </p:grpSpPr>
          <p:grpSp>
            <p:nvGrpSpPr>
              <p:cNvPr id="246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754" name="Oval 141"/>
                <p:cNvSpPr/>
                <p:nvPr/>
              </p:nvSpPr>
              <p:spPr>
                <a:xfrm>
                  <a:off x="2486516" y="104368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55" name="Straight Connector 142"/>
                <p:cNvCxnSpPr/>
                <p:nvPr/>
              </p:nvCxnSpPr>
              <p:spPr>
                <a:xfrm rot="5400000">
                  <a:off x="2478602" y="1237256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7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63" name="Straight Connector 762"/>
                  <p:cNvCxnSpPr/>
                  <p:nvPr/>
                </p:nvCxnSpPr>
                <p:spPr>
                  <a:xfrm>
                    <a:off x="1905000" y="175178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Straight Connector 151"/>
                  <p:cNvCxnSpPr/>
                  <p:nvPr/>
                </p:nvCxnSpPr>
                <p:spPr>
                  <a:xfrm flipH="1">
                    <a:off x="1905000" y="182795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61" name="Straight Connector 760"/>
                  <p:cNvCxnSpPr/>
                  <p:nvPr/>
                </p:nvCxnSpPr>
                <p:spPr>
                  <a:xfrm>
                    <a:off x="1905000" y="175172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/>
                  <p:cNvCxnSpPr/>
                  <p:nvPr/>
                </p:nvCxnSpPr>
                <p:spPr>
                  <a:xfrm flipH="1">
                    <a:off x="1905000" y="182789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9" name="Straight Connector 758"/>
                  <p:cNvCxnSpPr/>
                  <p:nvPr/>
                </p:nvCxnSpPr>
                <p:spPr>
                  <a:xfrm>
                    <a:off x="1905000" y="175324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0" name="Straight Connector 759"/>
                  <p:cNvCxnSpPr/>
                  <p:nvPr/>
                </p:nvCxnSpPr>
                <p:spPr>
                  <a:xfrm flipH="1">
                    <a:off x="1905000" y="1829417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0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743" name="Oval 130"/>
                <p:cNvSpPr/>
                <p:nvPr/>
              </p:nvSpPr>
              <p:spPr>
                <a:xfrm flipV="1">
                  <a:off x="914874" y="304757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44" name="Straight Connector 131"/>
                <p:cNvCxnSpPr/>
                <p:nvPr/>
              </p:nvCxnSpPr>
              <p:spPr>
                <a:xfrm rot="16200000" flipV="1">
                  <a:off x="906961" y="2936476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1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2" name="Straight Connector 751"/>
                  <p:cNvCxnSpPr/>
                  <p:nvPr/>
                </p:nvCxnSpPr>
                <p:spPr>
                  <a:xfrm>
                    <a:off x="1905474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3" name="Straight Connector 140"/>
                  <p:cNvCxnSpPr/>
                  <p:nvPr/>
                </p:nvCxnSpPr>
                <p:spPr>
                  <a:xfrm flipH="1">
                    <a:off x="1905474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2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0" name="Straight Connector 749"/>
                  <p:cNvCxnSpPr/>
                  <p:nvPr/>
                </p:nvCxnSpPr>
                <p:spPr>
                  <a:xfrm>
                    <a:off x="1905474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1" name="Straight Connector 750"/>
                  <p:cNvCxnSpPr/>
                  <p:nvPr/>
                </p:nvCxnSpPr>
                <p:spPr>
                  <a:xfrm flipH="1">
                    <a:off x="1905474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3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48" name="Straight Connector 747"/>
                  <p:cNvCxnSpPr/>
                  <p:nvPr/>
                </p:nvCxnSpPr>
                <p:spPr>
                  <a:xfrm>
                    <a:off x="1905474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Straight Connector 748"/>
                  <p:cNvCxnSpPr/>
                  <p:nvPr/>
                </p:nvCxnSpPr>
                <p:spPr>
                  <a:xfrm flipH="1">
                    <a:off x="1905474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4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732" name="Oval 119"/>
                <p:cNvSpPr/>
                <p:nvPr/>
              </p:nvSpPr>
              <p:spPr>
                <a:xfrm>
                  <a:off x="2485894" y="104393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33" name="Straight Connector 120"/>
                <p:cNvCxnSpPr/>
                <p:nvPr/>
              </p:nvCxnSpPr>
              <p:spPr>
                <a:xfrm rot="5400000">
                  <a:off x="2477980" y="1237507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7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41" name="Straight Connector 740"/>
                  <p:cNvCxnSpPr/>
                  <p:nvPr/>
                </p:nvCxnSpPr>
                <p:spPr>
                  <a:xfrm>
                    <a:off x="1904378" y="1752036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2" name="Straight Connector 129"/>
                  <p:cNvCxnSpPr/>
                  <p:nvPr/>
                </p:nvCxnSpPr>
                <p:spPr>
                  <a:xfrm flipH="1">
                    <a:off x="1904378" y="182820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8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9" name="Straight Connector 738"/>
                  <p:cNvCxnSpPr/>
                  <p:nvPr/>
                </p:nvCxnSpPr>
                <p:spPr>
                  <a:xfrm>
                    <a:off x="1904378" y="175197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0" name="Straight Connector 739"/>
                  <p:cNvCxnSpPr/>
                  <p:nvPr/>
                </p:nvCxnSpPr>
                <p:spPr>
                  <a:xfrm flipH="1">
                    <a:off x="1904378" y="182814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9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7" name="Straight Connector 736"/>
                  <p:cNvCxnSpPr/>
                  <p:nvPr/>
                </p:nvCxnSpPr>
                <p:spPr>
                  <a:xfrm>
                    <a:off x="1904378" y="1753499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8" name="Straight Connector 737"/>
                  <p:cNvCxnSpPr/>
                  <p:nvPr/>
                </p:nvCxnSpPr>
                <p:spPr>
                  <a:xfrm flipH="1">
                    <a:off x="1904378" y="182966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721" name="Oval 108"/>
                <p:cNvSpPr/>
                <p:nvPr/>
              </p:nvSpPr>
              <p:spPr>
                <a:xfrm>
                  <a:off x="2486648" y="104411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22" name="Straight Connector 109"/>
                <p:cNvCxnSpPr/>
                <p:nvPr/>
              </p:nvCxnSpPr>
              <p:spPr>
                <a:xfrm rot="5400000">
                  <a:off x="2478735" y="1237686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9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0" name="Straight Connector 729"/>
                  <p:cNvCxnSpPr/>
                  <p:nvPr/>
                </p:nvCxnSpPr>
                <p:spPr>
                  <a:xfrm>
                    <a:off x="1905132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Straight Connector 118"/>
                  <p:cNvCxnSpPr/>
                  <p:nvPr/>
                </p:nvCxnSpPr>
                <p:spPr>
                  <a:xfrm flipH="1">
                    <a:off x="1905132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0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28" name="Straight Connector 727"/>
                  <p:cNvCxnSpPr/>
                  <p:nvPr/>
                </p:nvCxnSpPr>
                <p:spPr>
                  <a:xfrm>
                    <a:off x="1905132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Straight Connector 728"/>
                  <p:cNvCxnSpPr/>
                  <p:nvPr/>
                </p:nvCxnSpPr>
                <p:spPr>
                  <a:xfrm flipH="1">
                    <a:off x="1905132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26" name="Straight Connector 725"/>
                  <p:cNvCxnSpPr/>
                  <p:nvPr/>
                </p:nvCxnSpPr>
                <p:spPr>
                  <a:xfrm>
                    <a:off x="1905132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Straight Connector 726"/>
                  <p:cNvCxnSpPr/>
                  <p:nvPr/>
                </p:nvCxnSpPr>
                <p:spPr>
                  <a:xfrm flipH="1">
                    <a:off x="1905132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0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710" name="Oval 709"/>
                <p:cNvSpPr/>
                <p:nvPr/>
              </p:nvSpPr>
              <p:spPr>
                <a:xfrm flipV="1">
                  <a:off x="914058" y="304722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11" name="Straight Connector 710"/>
                <p:cNvCxnSpPr/>
                <p:nvPr/>
              </p:nvCxnSpPr>
              <p:spPr>
                <a:xfrm rot="16200000" flipV="1">
                  <a:off x="906938" y="2936920"/>
                  <a:ext cx="117427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1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19" name="Straight Connector 718"/>
                  <p:cNvCxnSpPr/>
                  <p:nvPr/>
                </p:nvCxnSpPr>
                <p:spPr>
                  <a:xfrm>
                    <a:off x="1904658" y="1752565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Straight Connector 107"/>
                  <p:cNvCxnSpPr/>
                  <p:nvPr/>
                </p:nvCxnSpPr>
                <p:spPr>
                  <a:xfrm flipH="1">
                    <a:off x="1904658" y="1828734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17" name="Straight Connector 104"/>
                  <p:cNvCxnSpPr/>
                  <p:nvPr/>
                </p:nvCxnSpPr>
                <p:spPr>
                  <a:xfrm>
                    <a:off x="1904658" y="175250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8" name="Straight Connector 717"/>
                  <p:cNvCxnSpPr/>
                  <p:nvPr/>
                </p:nvCxnSpPr>
                <p:spPr>
                  <a:xfrm flipH="1">
                    <a:off x="1904658" y="182867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1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15" name="Straight Connector 102"/>
                  <p:cNvCxnSpPr/>
                  <p:nvPr/>
                </p:nvCxnSpPr>
                <p:spPr>
                  <a:xfrm>
                    <a:off x="1904658" y="1752441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6" name="Straight Connector 103"/>
                  <p:cNvCxnSpPr/>
                  <p:nvPr/>
                </p:nvCxnSpPr>
                <p:spPr>
                  <a:xfrm flipH="1">
                    <a:off x="1904658" y="1828610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2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699" name="Oval 698"/>
                <p:cNvSpPr/>
                <p:nvPr/>
              </p:nvSpPr>
              <p:spPr>
                <a:xfrm flipV="1">
                  <a:off x="914883" y="304824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00" name="Straight Connector 699"/>
                <p:cNvCxnSpPr/>
                <p:nvPr/>
              </p:nvCxnSpPr>
              <p:spPr>
                <a:xfrm rot="16200000" flipV="1">
                  <a:off x="906969" y="2937142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1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08" name="Straight Connector 707"/>
                  <p:cNvCxnSpPr/>
                  <p:nvPr/>
                </p:nvCxnSpPr>
                <p:spPr>
                  <a:xfrm>
                    <a:off x="1905483" y="1751550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/>
                  <p:cNvCxnSpPr/>
                  <p:nvPr/>
                </p:nvCxnSpPr>
                <p:spPr>
                  <a:xfrm flipH="1">
                    <a:off x="1905483" y="1827719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2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06" name="Straight Connector 705"/>
                  <p:cNvCxnSpPr/>
                  <p:nvPr/>
                </p:nvCxnSpPr>
                <p:spPr>
                  <a:xfrm>
                    <a:off x="1905483" y="175148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Straight Connector 706"/>
                  <p:cNvCxnSpPr/>
                  <p:nvPr/>
                </p:nvCxnSpPr>
                <p:spPr>
                  <a:xfrm flipH="1">
                    <a:off x="1905483" y="182765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3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04" name="Straight Connector 91"/>
                  <p:cNvCxnSpPr/>
                  <p:nvPr/>
                </p:nvCxnSpPr>
                <p:spPr>
                  <a:xfrm>
                    <a:off x="1905483" y="175301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Straight Connector 92"/>
                  <p:cNvCxnSpPr/>
                  <p:nvPr/>
                </p:nvCxnSpPr>
                <p:spPr>
                  <a:xfrm flipH="1">
                    <a:off x="1905483" y="182918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12" name="Group 630"/>
            <p:cNvGrpSpPr>
              <a:grpSpLocks/>
            </p:cNvGrpSpPr>
            <p:nvPr/>
          </p:nvGrpSpPr>
          <p:grpSpPr bwMode="auto">
            <a:xfrm>
              <a:off x="7051815" y="1181953"/>
              <a:ext cx="588620" cy="1575746"/>
              <a:chOff x="2459380" y="985409"/>
              <a:chExt cx="588620" cy="1575746"/>
            </a:xfrm>
          </p:grpSpPr>
          <p:grpSp>
            <p:nvGrpSpPr>
              <p:cNvPr id="313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682" name="Oval 69"/>
                <p:cNvSpPr/>
                <p:nvPr/>
              </p:nvSpPr>
              <p:spPr>
                <a:xfrm>
                  <a:off x="2486859" y="104368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83" name="Straight Connector 70"/>
                <p:cNvCxnSpPr/>
                <p:nvPr/>
              </p:nvCxnSpPr>
              <p:spPr>
                <a:xfrm rot="5400000">
                  <a:off x="2478945" y="1237256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4" name="Group 71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91" name="Straight Connector 690"/>
                  <p:cNvCxnSpPr/>
                  <p:nvPr/>
                </p:nvCxnSpPr>
                <p:spPr>
                  <a:xfrm>
                    <a:off x="1905343" y="175178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Straight Connector 79"/>
                  <p:cNvCxnSpPr/>
                  <p:nvPr/>
                </p:nvCxnSpPr>
                <p:spPr>
                  <a:xfrm flipH="1">
                    <a:off x="1905343" y="182795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72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89" name="Straight Connector 688"/>
                  <p:cNvCxnSpPr/>
                  <p:nvPr/>
                </p:nvCxnSpPr>
                <p:spPr>
                  <a:xfrm>
                    <a:off x="1905343" y="175172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Straight Connector 689"/>
                  <p:cNvCxnSpPr/>
                  <p:nvPr/>
                </p:nvCxnSpPr>
                <p:spPr>
                  <a:xfrm flipH="1">
                    <a:off x="1905343" y="182789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87" name="Straight Connector 686"/>
                  <p:cNvCxnSpPr/>
                  <p:nvPr/>
                </p:nvCxnSpPr>
                <p:spPr>
                  <a:xfrm>
                    <a:off x="1905343" y="175324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Straight Connector 687"/>
                  <p:cNvCxnSpPr/>
                  <p:nvPr/>
                </p:nvCxnSpPr>
                <p:spPr>
                  <a:xfrm flipH="1">
                    <a:off x="1905343" y="1829417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3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671" name="Oval 58"/>
                <p:cNvSpPr/>
                <p:nvPr/>
              </p:nvSpPr>
              <p:spPr>
                <a:xfrm flipV="1">
                  <a:off x="915217" y="304757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72" name="Straight Connector 59"/>
                <p:cNvCxnSpPr/>
                <p:nvPr/>
              </p:nvCxnSpPr>
              <p:spPr>
                <a:xfrm rot="16200000" flipV="1">
                  <a:off x="907304" y="2936476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4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80" name="Straight Connector 679"/>
                  <p:cNvCxnSpPr/>
                  <p:nvPr/>
                </p:nvCxnSpPr>
                <p:spPr>
                  <a:xfrm>
                    <a:off x="1905817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Straight Connector 68"/>
                  <p:cNvCxnSpPr/>
                  <p:nvPr/>
                </p:nvCxnSpPr>
                <p:spPr>
                  <a:xfrm flipH="1">
                    <a:off x="1905817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5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78" name="Straight Connector 677"/>
                  <p:cNvCxnSpPr/>
                  <p:nvPr/>
                </p:nvCxnSpPr>
                <p:spPr>
                  <a:xfrm>
                    <a:off x="1905817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9" name="Straight Connector 678"/>
                  <p:cNvCxnSpPr/>
                  <p:nvPr/>
                </p:nvCxnSpPr>
                <p:spPr>
                  <a:xfrm flipH="1">
                    <a:off x="1905817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6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76" name="Straight Connector 675"/>
                  <p:cNvCxnSpPr/>
                  <p:nvPr/>
                </p:nvCxnSpPr>
                <p:spPr>
                  <a:xfrm>
                    <a:off x="1905817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7" name="Straight Connector 676"/>
                  <p:cNvCxnSpPr/>
                  <p:nvPr/>
                </p:nvCxnSpPr>
                <p:spPr>
                  <a:xfrm flipH="1">
                    <a:off x="1905817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29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660" name="Oval 47"/>
                <p:cNvSpPr/>
                <p:nvPr/>
              </p:nvSpPr>
              <p:spPr>
                <a:xfrm>
                  <a:off x="2486236" y="104393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61" name="Straight Connector 48"/>
                <p:cNvCxnSpPr/>
                <p:nvPr/>
              </p:nvCxnSpPr>
              <p:spPr>
                <a:xfrm rot="5400000">
                  <a:off x="2478322" y="1237507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69" name="Straight Connector 668"/>
                  <p:cNvCxnSpPr/>
                  <p:nvPr/>
                </p:nvCxnSpPr>
                <p:spPr>
                  <a:xfrm>
                    <a:off x="1904720" y="1752036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0" name="Straight Connector 57"/>
                  <p:cNvCxnSpPr/>
                  <p:nvPr/>
                </p:nvCxnSpPr>
                <p:spPr>
                  <a:xfrm flipH="1">
                    <a:off x="1904720" y="182820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67" name="Straight Connector 666"/>
                  <p:cNvCxnSpPr/>
                  <p:nvPr/>
                </p:nvCxnSpPr>
                <p:spPr>
                  <a:xfrm>
                    <a:off x="1904720" y="175197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8" name="Straight Connector 667"/>
                  <p:cNvCxnSpPr/>
                  <p:nvPr/>
                </p:nvCxnSpPr>
                <p:spPr>
                  <a:xfrm flipH="1">
                    <a:off x="1904720" y="182814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0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65" name="Straight Connector 664"/>
                  <p:cNvCxnSpPr/>
                  <p:nvPr/>
                </p:nvCxnSpPr>
                <p:spPr>
                  <a:xfrm>
                    <a:off x="1904720" y="1753499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6" name="Straight Connector 665"/>
                  <p:cNvCxnSpPr/>
                  <p:nvPr/>
                </p:nvCxnSpPr>
                <p:spPr>
                  <a:xfrm flipH="1">
                    <a:off x="1904720" y="1829668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1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649" name="Oval 36"/>
                <p:cNvSpPr/>
                <p:nvPr/>
              </p:nvSpPr>
              <p:spPr>
                <a:xfrm>
                  <a:off x="2486990" y="104411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50" name="Straight Connector 37"/>
                <p:cNvCxnSpPr/>
                <p:nvPr/>
              </p:nvCxnSpPr>
              <p:spPr>
                <a:xfrm rot="5400000">
                  <a:off x="2479077" y="1237686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2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58" name="Straight Connector 657"/>
                  <p:cNvCxnSpPr/>
                  <p:nvPr/>
                </p:nvCxnSpPr>
                <p:spPr>
                  <a:xfrm>
                    <a:off x="1905474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Straight Connector 46"/>
                  <p:cNvCxnSpPr/>
                  <p:nvPr/>
                </p:nvCxnSpPr>
                <p:spPr>
                  <a:xfrm flipH="1">
                    <a:off x="1905474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56" name="Straight Connector 655"/>
                  <p:cNvCxnSpPr/>
                  <p:nvPr/>
                </p:nvCxnSpPr>
                <p:spPr>
                  <a:xfrm>
                    <a:off x="1905474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Straight Connector 656"/>
                  <p:cNvCxnSpPr/>
                  <p:nvPr/>
                </p:nvCxnSpPr>
                <p:spPr>
                  <a:xfrm flipH="1">
                    <a:off x="1905474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54" name="Straight Connector 653"/>
                  <p:cNvCxnSpPr/>
                  <p:nvPr/>
                </p:nvCxnSpPr>
                <p:spPr>
                  <a:xfrm>
                    <a:off x="1905474" y="1753679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5" name="Straight Connector 654"/>
                  <p:cNvCxnSpPr/>
                  <p:nvPr/>
                </p:nvCxnSpPr>
                <p:spPr>
                  <a:xfrm flipH="1">
                    <a:off x="1905474" y="18298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3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638" name="Oval 25"/>
                <p:cNvSpPr/>
                <p:nvPr/>
              </p:nvSpPr>
              <p:spPr>
                <a:xfrm flipV="1">
                  <a:off x="914400" y="3047227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39" name="Straight Connector 26"/>
                <p:cNvCxnSpPr/>
                <p:nvPr/>
              </p:nvCxnSpPr>
              <p:spPr>
                <a:xfrm rot="16200000" flipV="1">
                  <a:off x="907280" y="2936920"/>
                  <a:ext cx="117427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47" name="Straight Connector 646"/>
                  <p:cNvCxnSpPr/>
                  <p:nvPr/>
                </p:nvCxnSpPr>
                <p:spPr>
                  <a:xfrm>
                    <a:off x="1905000" y="1752565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Straight Connector 35"/>
                  <p:cNvCxnSpPr/>
                  <p:nvPr/>
                </p:nvCxnSpPr>
                <p:spPr>
                  <a:xfrm flipH="1">
                    <a:off x="1905000" y="1828734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45" name="Straight Connector 32"/>
                  <p:cNvCxnSpPr/>
                  <p:nvPr/>
                </p:nvCxnSpPr>
                <p:spPr>
                  <a:xfrm>
                    <a:off x="1905000" y="175250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Straight Connector 645"/>
                  <p:cNvCxnSpPr/>
                  <p:nvPr/>
                </p:nvCxnSpPr>
                <p:spPr>
                  <a:xfrm flipH="1">
                    <a:off x="1905000" y="182867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43" name="Straight Connector 30"/>
                  <p:cNvCxnSpPr/>
                  <p:nvPr/>
                </p:nvCxnSpPr>
                <p:spPr>
                  <a:xfrm>
                    <a:off x="1905000" y="1752441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Straight Connector 31"/>
                  <p:cNvCxnSpPr/>
                  <p:nvPr/>
                </p:nvCxnSpPr>
                <p:spPr>
                  <a:xfrm flipH="1">
                    <a:off x="1905000" y="1828610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1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627" name="Oval 626"/>
                <p:cNvSpPr/>
                <p:nvPr/>
              </p:nvSpPr>
              <p:spPr>
                <a:xfrm flipV="1">
                  <a:off x="915225" y="3048242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28" name="Straight Connector 627"/>
                <p:cNvCxnSpPr/>
                <p:nvPr/>
              </p:nvCxnSpPr>
              <p:spPr>
                <a:xfrm rot="16200000" flipV="1">
                  <a:off x="907311" y="2937142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36" name="Straight Connector 635"/>
                  <p:cNvCxnSpPr/>
                  <p:nvPr/>
                </p:nvCxnSpPr>
                <p:spPr>
                  <a:xfrm>
                    <a:off x="1905825" y="1751550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Straight Connector 24"/>
                  <p:cNvCxnSpPr/>
                  <p:nvPr/>
                </p:nvCxnSpPr>
                <p:spPr>
                  <a:xfrm flipH="1">
                    <a:off x="1905825" y="1827719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34" name="Straight Connector 21"/>
                  <p:cNvCxnSpPr/>
                  <p:nvPr/>
                </p:nvCxnSpPr>
                <p:spPr>
                  <a:xfrm>
                    <a:off x="1905825" y="175148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Straight Connector 634"/>
                  <p:cNvCxnSpPr/>
                  <p:nvPr/>
                </p:nvCxnSpPr>
                <p:spPr>
                  <a:xfrm flipH="1">
                    <a:off x="1905825" y="1827658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632" name="Straight Connector 631"/>
                  <p:cNvCxnSpPr/>
                  <p:nvPr/>
                </p:nvCxnSpPr>
                <p:spPr>
                  <a:xfrm>
                    <a:off x="1905825" y="1753013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/>
                  <p:cNvCxnSpPr/>
                  <p:nvPr/>
                </p:nvCxnSpPr>
                <p:spPr>
                  <a:xfrm flipH="1">
                    <a:off x="1905825" y="1829182"/>
                    <a:ext cx="152400" cy="8093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2541" name="TextBox 764"/>
          <p:cNvSpPr txBox="1">
            <a:spLocks noChangeArrowheads="1"/>
          </p:cNvSpPr>
          <p:nvPr/>
        </p:nvSpPr>
        <p:spPr bwMode="auto">
          <a:xfrm>
            <a:off x="2325688" y="1076325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42" name="TextBox 765"/>
          <p:cNvSpPr txBox="1">
            <a:spLocks noChangeArrowheads="1"/>
          </p:cNvSpPr>
          <p:nvPr/>
        </p:nvSpPr>
        <p:spPr bwMode="auto">
          <a:xfrm>
            <a:off x="5903913" y="4035425"/>
            <a:ext cx="433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3" name="TextBox 766"/>
          <p:cNvSpPr txBox="1">
            <a:spLocks noChangeArrowheads="1"/>
          </p:cNvSpPr>
          <p:nvPr/>
        </p:nvSpPr>
        <p:spPr bwMode="auto">
          <a:xfrm>
            <a:off x="5181600" y="3962400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44" name="TextBox 767"/>
          <p:cNvSpPr txBox="1">
            <a:spLocks noChangeArrowheads="1"/>
          </p:cNvSpPr>
          <p:nvPr/>
        </p:nvSpPr>
        <p:spPr bwMode="auto">
          <a:xfrm>
            <a:off x="1219200" y="3962400"/>
            <a:ext cx="433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5" name="TextBox 769"/>
          <p:cNvSpPr txBox="1">
            <a:spLocks noChangeArrowheads="1"/>
          </p:cNvSpPr>
          <p:nvPr/>
        </p:nvSpPr>
        <p:spPr bwMode="auto">
          <a:xfrm>
            <a:off x="3257550" y="1000125"/>
            <a:ext cx="431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6" name="TextBox 770"/>
          <p:cNvSpPr txBox="1">
            <a:spLocks noChangeArrowheads="1"/>
          </p:cNvSpPr>
          <p:nvPr/>
        </p:nvSpPr>
        <p:spPr bwMode="auto">
          <a:xfrm>
            <a:off x="895350" y="1143000"/>
            <a:ext cx="431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7" name="TextBox 771"/>
          <p:cNvSpPr txBox="1">
            <a:spLocks noChangeArrowheads="1"/>
          </p:cNvSpPr>
          <p:nvPr/>
        </p:nvSpPr>
        <p:spPr bwMode="auto">
          <a:xfrm>
            <a:off x="6838950" y="1000125"/>
            <a:ext cx="431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8" name="TextBox 772"/>
          <p:cNvSpPr txBox="1">
            <a:spLocks noChangeArrowheads="1"/>
          </p:cNvSpPr>
          <p:nvPr/>
        </p:nvSpPr>
        <p:spPr bwMode="auto">
          <a:xfrm>
            <a:off x="4675188" y="695325"/>
            <a:ext cx="433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49" name="TextBox 773"/>
          <p:cNvSpPr txBox="1">
            <a:spLocks noChangeArrowheads="1"/>
          </p:cNvSpPr>
          <p:nvPr/>
        </p:nvSpPr>
        <p:spPr bwMode="auto">
          <a:xfrm>
            <a:off x="5645150" y="1093788"/>
            <a:ext cx="433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50" name="TextBox 774"/>
          <p:cNvSpPr txBox="1">
            <a:spLocks noChangeArrowheads="1"/>
          </p:cNvSpPr>
          <p:nvPr/>
        </p:nvSpPr>
        <p:spPr bwMode="auto">
          <a:xfrm>
            <a:off x="1936750" y="762000"/>
            <a:ext cx="433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51" name="TextBox 775"/>
          <p:cNvSpPr txBox="1">
            <a:spLocks noChangeArrowheads="1"/>
          </p:cNvSpPr>
          <p:nvPr/>
        </p:nvSpPr>
        <p:spPr bwMode="auto">
          <a:xfrm>
            <a:off x="77788" y="815975"/>
            <a:ext cx="433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52" name="TextBox 776"/>
          <p:cNvSpPr txBox="1">
            <a:spLocks noChangeArrowheads="1"/>
          </p:cNvSpPr>
          <p:nvPr/>
        </p:nvSpPr>
        <p:spPr bwMode="auto">
          <a:xfrm>
            <a:off x="8188325" y="771525"/>
            <a:ext cx="431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53" name="TextBox 777"/>
          <p:cNvSpPr txBox="1">
            <a:spLocks noChangeArrowheads="1"/>
          </p:cNvSpPr>
          <p:nvPr/>
        </p:nvSpPr>
        <p:spPr bwMode="auto">
          <a:xfrm>
            <a:off x="4367213" y="1809750"/>
            <a:ext cx="433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Cl</a:t>
            </a:r>
            <a:r>
              <a:rPr lang="en-US" sz="2000" baseline="30000">
                <a:latin typeface="Calibri" charset="0"/>
              </a:rPr>
              <a:t>-</a:t>
            </a:r>
          </a:p>
        </p:txBody>
      </p:sp>
      <p:sp>
        <p:nvSpPr>
          <p:cNvPr id="22554" name="TextBox 778"/>
          <p:cNvSpPr txBox="1">
            <a:spLocks noChangeArrowheads="1"/>
          </p:cNvSpPr>
          <p:nvPr/>
        </p:nvSpPr>
        <p:spPr bwMode="auto">
          <a:xfrm>
            <a:off x="1524000" y="1152525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55" name="TextBox 779"/>
          <p:cNvSpPr txBox="1">
            <a:spLocks noChangeArrowheads="1"/>
          </p:cNvSpPr>
          <p:nvPr/>
        </p:nvSpPr>
        <p:spPr bwMode="auto">
          <a:xfrm>
            <a:off x="2763838" y="685800"/>
            <a:ext cx="557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56" name="TextBox 781"/>
          <p:cNvSpPr txBox="1">
            <a:spLocks noChangeArrowheads="1"/>
          </p:cNvSpPr>
          <p:nvPr/>
        </p:nvSpPr>
        <p:spPr bwMode="auto">
          <a:xfrm>
            <a:off x="5049838" y="865188"/>
            <a:ext cx="5572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57" name="TextBox 782"/>
          <p:cNvSpPr txBox="1">
            <a:spLocks noChangeArrowheads="1"/>
          </p:cNvSpPr>
          <p:nvPr/>
        </p:nvSpPr>
        <p:spPr bwMode="auto">
          <a:xfrm>
            <a:off x="7439025" y="963613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58" name="TextBox 783"/>
          <p:cNvSpPr txBox="1">
            <a:spLocks noChangeArrowheads="1"/>
          </p:cNvSpPr>
          <p:nvPr/>
        </p:nvSpPr>
        <p:spPr bwMode="auto">
          <a:xfrm>
            <a:off x="4213225" y="1066800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59" name="TextBox 784"/>
          <p:cNvSpPr txBox="1">
            <a:spLocks noChangeArrowheads="1"/>
          </p:cNvSpPr>
          <p:nvPr/>
        </p:nvSpPr>
        <p:spPr bwMode="auto">
          <a:xfrm>
            <a:off x="152400" y="1225550"/>
            <a:ext cx="557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0" name="TextBox 786"/>
          <p:cNvSpPr txBox="1">
            <a:spLocks noChangeArrowheads="1"/>
          </p:cNvSpPr>
          <p:nvPr/>
        </p:nvSpPr>
        <p:spPr bwMode="auto">
          <a:xfrm>
            <a:off x="7031038" y="695325"/>
            <a:ext cx="557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1" name="TextBox 788"/>
          <p:cNvSpPr txBox="1">
            <a:spLocks noChangeArrowheads="1"/>
          </p:cNvSpPr>
          <p:nvPr/>
        </p:nvSpPr>
        <p:spPr bwMode="auto">
          <a:xfrm>
            <a:off x="847725" y="3644900"/>
            <a:ext cx="5572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2" name="TextBox 789"/>
          <p:cNvSpPr txBox="1">
            <a:spLocks noChangeArrowheads="1"/>
          </p:cNvSpPr>
          <p:nvPr/>
        </p:nvSpPr>
        <p:spPr bwMode="auto">
          <a:xfrm>
            <a:off x="8037513" y="1127125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3" name="TextBox 790"/>
          <p:cNvSpPr txBox="1">
            <a:spLocks noChangeArrowheads="1"/>
          </p:cNvSpPr>
          <p:nvPr/>
        </p:nvSpPr>
        <p:spPr bwMode="auto">
          <a:xfrm>
            <a:off x="5811838" y="695325"/>
            <a:ext cx="557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4" name="TextBox 791"/>
          <p:cNvSpPr txBox="1">
            <a:spLocks noChangeArrowheads="1"/>
          </p:cNvSpPr>
          <p:nvPr/>
        </p:nvSpPr>
        <p:spPr bwMode="auto">
          <a:xfrm>
            <a:off x="7010400" y="1733550"/>
            <a:ext cx="558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5" name="TextBox 792"/>
          <p:cNvSpPr txBox="1">
            <a:spLocks noChangeArrowheads="1"/>
          </p:cNvSpPr>
          <p:nvPr/>
        </p:nvSpPr>
        <p:spPr bwMode="auto">
          <a:xfrm>
            <a:off x="3373438" y="3962400"/>
            <a:ext cx="557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6" name="TextBox 794"/>
          <p:cNvSpPr txBox="1">
            <a:spLocks noChangeArrowheads="1"/>
          </p:cNvSpPr>
          <p:nvPr/>
        </p:nvSpPr>
        <p:spPr bwMode="auto">
          <a:xfrm>
            <a:off x="3983038" y="685800"/>
            <a:ext cx="557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Na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7" name="TextBox 796"/>
          <p:cNvSpPr txBox="1">
            <a:spLocks noChangeArrowheads="1"/>
          </p:cNvSpPr>
          <p:nvPr/>
        </p:nvSpPr>
        <p:spPr bwMode="auto">
          <a:xfrm>
            <a:off x="3124200" y="3667125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8" name="TextBox 797"/>
          <p:cNvSpPr txBox="1">
            <a:spLocks noChangeArrowheads="1"/>
          </p:cNvSpPr>
          <p:nvPr/>
        </p:nvSpPr>
        <p:spPr bwMode="auto">
          <a:xfrm>
            <a:off x="231775" y="3429000"/>
            <a:ext cx="401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69" name="TextBox 798"/>
          <p:cNvSpPr txBox="1">
            <a:spLocks noChangeArrowheads="1"/>
          </p:cNvSpPr>
          <p:nvPr/>
        </p:nvSpPr>
        <p:spPr bwMode="auto">
          <a:xfrm>
            <a:off x="7086600" y="3962400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0" name="TextBox 799"/>
          <p:cNvSpPr txBox="1">
            <a:spLocks noChangeArrowheads="1"/>
          </p:cNvSpPr>
          <p:nvPr/>
        </p:nvSpPr>
        <p:spPr bwMode="auto">
          <a:xfrm>
            <a:off x="3836988" y="3548063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1" name="TextBox 800"/>
          <p:cNvSpPr txBox="1">
            <a:spLocks noChangeArrowheads="1"/>
          </p:cNvSpPr>
          <p:nvPr/>
        </p:nvSpPr>
        <p:spPr bwMode="auto">
          <a:xfrm>
            <a:off x="6502400" y="3962400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2" name="TextBox 801"/>
          <p:cNvSpPr txBox="1">
            <a:spLocks noChangeArrowheads="1"/>
          </p:cNvSpPr>
          <p:nvPr/>
        </p:nvSpPr>
        <p:spPr bwMode="auto">
          <a:xfrm>
            <a:off x="6307138" y="3590925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3" name="TextBox 802"/>
          <p:cNvSpPr txBox="1">
            <a:spLocks noChangeArrowheads="1"/>
          </p:cNvSpPr>
          <p:nvPr/>
        </p:nvSpPr>
        <p:spPr bwMode="auto">
          <a:xfrm>
            <a:off x="4832350" y="3505200"/>
            <a:ext cx="403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4" name="TextBox 804"/>
          <p:cNvSpPr txBox="1">
            <a:spLocks noChangeArrowheads="1"/>
          </p:cNvSpPr>
          <p:nvPr/>
        </p:nvSpPr>
        <p:spPr bwMode="auto">
          <a:xfrm>
            <a:off x="8156575" y="3962400"/>
            <a:ext cx="401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5" name="TextBox 805"/>
          <p:cNvSpPr txBox="1">
            <a:spLocks noChangeArrowheads="1"/>
          </p:cNvSpPr>
          <p:nvPr/>
        </p:nvSpPr>
        <p:spPr bwMode="auto">
          <a:xfrm>
            <a:off x="685800" y="838200"/>
            <a:ext cx="581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6" name="TextBox 806"/>
          <p:cNvSpPr txBox="1">
            <a:spLocks noChangeArrowheads="1"/>
          </p:cNvSpPr>
          <p:nvPr/>
        </p:nvSpPr>
        <p:spPr bwMode="auto">
          <a:xfrm>
            <a:off x="6327775" y="1076325"/>
            <a:ext cx="401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7" name="TextBox 807"/>
          <p:cNvSpPr txBox="1">
            <a:spLocks noChangeArrowheads="1"/>
          </p:cNvSpPr>
          <p:nvPr/>
        </p:nvSpPr>
        <p:spPr bwMode="auto">
          <a:xfrm>
            <a:off x="1679575" y="3581400"/>
            <a:ext cx="401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K</a:t>
            </a:r>
            <a:r>
              <a:rPr lang="en-US" sz="2000" baseline="30000">
                <a:latin typeface="Calibri" charset="0"/>
              </a:rPr>
              <a:t>+</a:t>
            </a:r>
          </a:p>
        </p:txBody>
      </p:sp>
      <p:sp>
        <p:nvSpPr>
          <p:cNvPr id="22578" name="TextBox 809"/>
          <p:cNvSpPr txBox="1">
            <a:spLocks noChangeArrowheads="1"/>
          </p:cNvSpPr>
          <p:nvPr/>
        </p:nvSpPr>
        <p:spPr bwMode="auto">
          <a:xfrm>
            <a:off x="7481888" y="3581400"/>
            <a:ext cx="665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sp>
        <p:nvSpPr>
          <p:cNvPr id="22579" name="TextBox 810"/>
          <p:cNvSpPr txBox="1">
            <a:spLocks noChangeArrowheads="1"/>
          </p:cNvSpPr>
          <p:nvPr/>
        </p:nvSpPr>
        <p:spPr bwMode="auto">
          <a:xfrm>
            <a:off x="5362575" y="3513138"/>
            <a:ext cx="666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sp>
        <p:nvSpPr>
          <p:cNvPr id="22580" name="TextBox 811"/>
          <p:cNvSpPr txBox="1">
            <a:spLocks noChangeArrowheads="1"/>
          </p:cNvSpPr>
          <p:nvPr/>
        </p:nvSpPr>
        <p:spPr bwMode="auto">
          <a:xfrm>
            <a:off x="4075113" y="3895725"/>
            <a:ext cx="665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sp>
        <p:nvSpPr>
          <p:cNvPr id="22581" name="TextBox 812"/>
          <p:cNvSpPr txBox="1">
            <a:spLocks noChangeArrowheads="1"/>
          </p:cNvSpPr>
          <p:nvPr/>
        </p:nvSpPr>
        <p:spPr bwMode="auto">
          <a:xfrm>
            <a:off x="2455863" y="3438525"/>
            <a:ext cx="665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sp>
        <p:nvSpPr>
          <p:cNvPr id="22582" name="TextBox 813"/>
          <p:cNvSpPr txBox="1">
            <a:spLocks noChangeArrowheads="1"/>
          </p:cNvSpPr>
          <p:nvPr/>
        </p:nvSpPr>
        <p:spPr bwMode="auto">
          <a:xfrm>
            <a:off x="-3175" y="3895725"/>
            <a:ext cx="665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sp>
        <p:nvSpPr>
          <p:cNvPr id="22583" name="TextBox 814"/>
          <p:cNvSpPr txBox="1">
            <a:spLocks noChangeArrowheads="1"/>
          </p:cNvSpPr>
          <p:nvPr/>
        </p:nvSpPr>
        <p:spPr bwMode="auto">
          <a:xfrm>
            <a:off x="1901825" y="3962400"/>
            <a:ext cx="665163" cy="400050"/>
          </a:xfrm>
          <a:prstGeom prst="rect">
            <a:avLst/>
          </a:prstGeom>
          <a:noFill/>
          <a:ln w="9525" cap="sq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Org</a:t>
            </a:r>
            <a:r>
              <a:rPr lang="en-US" sz="2000" baseline="30000">
                <a:latin typeface="Calibri" charset="0"/>
              </a:rPr>
              <a:t>--</a:t>
            </a:r>
          </a:p>
        </p:txBody>
      </p:sp>
      <p:grpSp>
        <p:nvGrpSpPr>
          <p:cNvPr id="375" name="Group 822"/>
          <p:cNvGrpSpPr>
            <a:grpSpLocks/>
          </p:cNvGrpSpPr>
          <p:nvPr/>
        </p:nvGrpSpPr>
        <p:grpSpPr bwMode="auto">
          <a:xfrm>
            <a:off x="1676400" y="2000250"/>
            <a:ext cx="460375" cy="990600"/>
            <a:chOff x="1676400" y="1467335"/>
            <a:chExt cx="461059" cy="990175"/>
          </a:xfrm>
        </p:grpSpPr>
        <p:sp>
          <p:nvSpPr>
            <p:cNvPr id="22605" name="TextBox 808"/>
            <p:cNvSpPr txBox="1">
              <a:spLocks noChangeArrowheads="1"/>
            </p:cNvSpPr>
            <p:nvPr/>
          </p:nvSpPr>
          <p:spPr bwMode="auto">
            <a:xfrm>
              <a:off x="1676400" y="2057400"/>
              <a:ext cx="46105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Calibri" charset="0"/>
                </a:rPr>
                <a:t> K</a:t>
              </a:r>
              <a:r>
                <a:rPr lang="en-US" sz="2000" baseline="30000">
                  <a:latin typeface="Calibri" charset="0"/>
                </a:rPr>
                <a:t>+</a:t>
              </a:r>
            </a:p>
          </p:txBody>
        </p:sp>
        <p:cxnSp>
          <p:nvCxnSpPr>
            <p:cNvPr id="817" name="Straight Arrow Connector 816"/>
            <p:cNvCxnSpPr/>
            <p:nvPr/>
          </p:nvCxnSpPr>
          <p:spPr>
            <a:xfrm rot="5400000" flipH="1" flipV="1">
              <a:off x="1658649" y="1744234"/>
              <a:ext cx="555387" cy="1589"/>
            </a:xfrm>
            <a:prstGeom prst="straightConnector1">
              <a:avLst/>
            </a:prstGeom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0" name="Straight Arrow Connector 819"/>
          <p:cNvCxnSpPr/>
          <p:nvPr/>
        </p:nvCxnSpPr>
        <p:spPr>
          <a:xfrm rot="16200000" flipH="1">
            <a:off x="6977856" y="2480469"/>
            <a:ext cx="555625" cy="1588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Arrow Connector 820"/>
          <p:cNvCxnSpPr/>
          <p:nvPr/>
        </p:nvCxnSpPr>
        <p:spPr>
          <a:xfrm rot="16200000" flipH="1">
            <a:off x="4320381" y="2632869"/>
            <a:ext cx="555625" cy="1588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6" name="Group 768"/>
          <p:cNvGrpSpPr>
            <a:grpSpLocks/>
          </p:cNvGrpSpPr>
          <p:nvPr/>
        </p:nvGrpSpPr>
        <p:grpSpPr bwMode="auto">
          <a:xfrm>
            <a:off x="-152400" y="4876800"/>
            <a:ext cx="7118350" cy="990600"/>
            <a:chOff x="1219200" y="1447800"/>
            <a:chExt cx="7117970" cy="990600"/>
          </a:xfrm>
        </p:grpSpPr>
        <p:sp>
          <p:nvSpPr>
            <p:cNvPr id="22592" name="TextBox 780"/>
            <p:cNvSpPr txBox="1">
              <a:spLocks noChangeArrowheads="1"/>
            </p:cNvSpPr>
            <p:nvPr/>
          </p:nvSpPr>
          <p:spPr bwMode="auto">
            <a:xfrm>
              <a:off x="1219200" y="1647200"/>
              <a:ext cx="7117970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Calibri" charset="0"/>
                </a:rPr>
                <a:t>                                  </a:t>
              </a:r>
              <a:r>
                <a:rPr lang="en-US" sz="3200">
                  <a:latin typeface="Calibri" charset="0"/>
                </a:rPr>
                <a:t>V</a:t>
              </a:r>
              <a:r>
                <a:rPr lang="en-US" sz="3200" baseline="-25000">
                  <a:latin typeface="Calibri" charset="0"/>
                </a:rPr>
                <a:t>m</a:t>
              </a:r>
              <a:r>
                <a:rPr lang="en-US" sz="2800">
                  <a:latin typeface="Calibri" charset="0"/>
                </a:rPr>
                <a:t> =        E</a:t>
              </a:r>
              <a:r>
                <a:rPr lang="en-US" sz="2800" baseline="-25000">
                  <a:latin typeface="Calibri" charset="0"/>
                </a:rPr>
                <a:t>K</a:t>
              </a:r>
              <a:r>
                <a:rPr lang="en-US" sz="2800">
                  <a:latin typeface="Calibri" charset="0"/>
                </a:rPr>
                <a:t> +        E</a:t>
              </a:r>
              <a:r>
                <a:rPr lang="en-US" sz="2800" baseline="-25000">
                  <a:latin typeface="Calibri" charset="0"/>
                </a:rPr>
                <a:t>Na</a:t>
              </a:r>
              <a:r>
                <a:rPr lang="en-US" sz="2800">
                  <a:latin typeface="Calibri" charset="0"/>
                </a:rPr>
                <a:t> +       E</a:t>
              </a:r>
              <a:r>
                <a:rPr lang="en-US" sz="2800" baseline="-25000">
                  <a:latin typeface="Calibri" charset="0"/>
                </a:rPr>
                <a:t>Cl</a:t>
              </a:r>
              <a:endParaRPr lang="en-US" sz="2800">
                <a:latin typeface="Calibri" charset="0"/>
              </a:endParaRPr>
            </a:p>
          </p:txBody>
        </p:sp>
        <p:grpSp>
          <p:nvGrpSpPr>
            <p:cNvPr id="377" name="Group 8"/>
            <p:cNvGrpSpPr>
              <a:grpSpLocks/>
            </p:cNvGrpSpPr>
            <p:nvPr/>
          </p:nvGrpSpPr>
          <p:grpSpPr bwMode="auto">
            <a:xfrm>
              <a:off x="4786054" y="1447800"/>
              <a:ext cx="605454" cy="980420"/>
              <a:chOff x="4267200" y="3581400"/>
              <a:chExt cx="605454" cy="980420"/>
            </a:xfrm>
          </p:grpSpPr>
          <p:sp>
            <p:nvSpPr>
              <p:cNvPr id="22602" name="TextBox 825"/>
              <p:cNvSpPr txBox="1">
                <a:spLocks noChangeArrowheads="1"/>
              </p:cNvSpPr>
              <p:nvPr/>
            </p:nvSpPr>
            <p:spPr bwMode="auto">
              <a:xfrm>
                <a:off x="4267200" y="4038600"/>
                <a:ext cx="6054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∑G</a:t>
                </a:r>
              </a:p>
            </p:txBody>
          </p:sp>
          <p:sp>
            <p:nvSpPr>
              <p:cNvPr id="22603" name="TextBox 5"/>
              <p:cNvSpPr txBox="1">
                <a:spLocks noChangeArrowheads="1"/>
              </p:cNvSpPr>
              <p:nvPr/>
            </p:nvSpPr>
            <p:spPr bwMode="auto">
              <a:xfrm>
                <a:off x="4303196" y="3581400"/>
                <a:ext cx="51809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G</a:t>
                </a:r>
                <a:r>
                  <a:rPr lang="en-US" sz="2400" baseline="-25000">
                    <a:latin typeface="Calibri" charset="0"/>
                  </a:rPr>
                  <a:t>K</a:t>
                </a:r>
                <a:endParaRPr lang="en-US" sz="2400">
                  <a:latin typeface="Calibri" charset="0"/>
                </a:endParaRPr>
              </a:p>
            </p:txBody>
          </p:sp>
          <p:cxnSp>
            <p:nvCxnSpPr>
              <p:cNvPr id="828" name="Straight Connector 827"/>
              <p:cNvCxnSpPr/>
              <p:nvPr/>
            </p:nvCxnSpPr>
            <p:spPr>
              <a:xfrm>
                <a:off x="4329178" y="4132263"/>
                <a:ext cx="458764" cy="1587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8" name="Group 9"/>
            <p:cNvGrpSpPr>
              <a:grpSpLocks/>
            </p:cNvGrpSpPr>
            <p:nvPr/>
          </p:nvGrpSpPr>
          <p:grpSpPr bwMode="auto">
            <a:xfrm>
              <a:off x="5980840" y="1457980"/>
              <a:ext cx="641923" cy="980420"/>
              <a:chOff x="4264709" y="3581400"/>
              <a:chExt cx="641923" cy="980420"/>
            </a:xfrm>
          </p:grpSpPr>
          <p:sp>
            <p:nvSpPr>
              <p:cNvPr id="22599" name="TextBox 817"/>
              <p:cNvSpPr txBox="1">
                <a:spLocks noChangeArrowheads="1"/>
              </p:cNvSpPr>
              <p:nvPr/>
            </p:nvSpPr>
            <p:spPr bwMode="auto">
              <a:xfrm>
                <a:off x="4267200" y="4038600"/>
                <a:ext cx="6054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∑G</a:t>
                </a:r>
              </a:p>
            </p:txBody>
          </p:sp>
          <p:sp>
            <p:nvSpPr>
              <p:cNvPr id="22600" name="TextBox 818"/>
              <p:cNvSpPr txBox="1">
                <a:spLocks noChangeArrowheads="1"/>
              </p:cNvSpPr>
              <p:nvPr/>
            </p:nvSpPr>
            <p:spPr bwMode="auto">
              <a:xfrm>
                <a:off x="4264709" y="3581400"/>
                <a:ext cx="64192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G</a:t>
                </a:r>
                <a:r>
                  <a:rPr lang="en-US" sz="2400" baseline="-25000">
                    <a:latin typeface="Calibri" charset="0"/>
                  </a:rPr>
                  <a:t>Na</a:t>
                </a:r>
                <a:endParaRPr lang="en-US" sz="2400">
                  <a:latin typeface="Calibri" charset="0"/>
                </a:endParaRPr>
              </a:p>
            </p:txBody>
          </p:sp>
          <p:cxnSp>
            <p:nvCxnSpPr>
              <p:cNvPr id="822" name="Straight Connector 821"/>
              <p:cNvCxnSpPr/>
              <p:nvPr/>
            </p:nvCxnSpPr>
            <p:spPr>
              <a:xfrm>
                <a:off x="4328812" y="4131608"/>
                <a:ext cx="460351" cy="1587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13"/>
            <p:cNvGrpSpPr>
              <a:grpSpLocks/>
            </p:cNvGrpSpPr>
            <p:nvPr/>
          </p:nvGrpSpPr>
          <p:grpSpPr bwMode="auto">
            <a:xfrm>
              <a:off x="7276770" y="1447800"/>
              <a:ext cx="605454" cy="980420"/>
              <a:chOff x="4267200" y="3581400"/>
              <a:chExt cx="605454" cy="980420"/>
            </a:xfrm>
          </p:grpSpPr>
          <p:sp>
            <p:nvSpPr>
              <p:cNvPr id="22596" name="TextBox 795"/>
              <p:cNvSpPr txBox="1">
                <a:spLocks noChangeArrowheads="1"/>
              </p:cNvSpPr>
              <p:nvPr/>
            </p:nvSpPr>
            <p:spPr bwMode="auto">
              <a:xfrm>
                <a:off x="4267200" y="4038600"/>
                <a:ext cx="6054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∑G</a:t>
                </a:r>
              </a:p>
            </p:txBody>
          </p:sp>
          <p:sp>
            <p:nvSpPr>
              <p:cNvPr id="22597" name="TextBox 803"/>
              <p:cNvSpPr txBox="1">
                <a:spLocks noChangeArrowheads="1"/>
              </p:cNvSpPr>
              <p:nvPr/>
            </p:nvSpPr>
            <p:spPr bwMode="auto">
              <a:xfrm>
                <a:off x="4277538" y="3581400"/>
                <a:ext cx="56768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G</a:t>
                </a:r>
                <a:r>
                  <a:rPr lang="en-US" sz="2400" baseline="-25000">
                    <a:latin typeface="Calibri" charset="0"/>
                  </a:rPr>
                  <a:t>Cl</a:t>
                </a:r>
                <a:endParaRPr lang="en-US" sz="2400">
                  <a:latin typeface="Calibri" charset="0"/>
                </a:endParaRPr>
              </a:p>
            </p:txBody>
          </p:sp>
          <p:cxnSp>
            <p:nvCxnSpPr>
              <p:cNvPr id="816" name="Straight Connector 815"/>
              <p:cNvCxnSpPr/>
              <p:nvPr/>
            </p:nvCxnSpPr>
            <p:spPr>
              <a:xfrm>
                <a:off x="4329117" y="4132263"/>
                <a:ext cx="458763" cy="1587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9" name="TextBox 828"/>
          <p:cNvSpPr txBox="1">
            <a:spLocks noChangeArrowheads="1"/>
          </p:cNvSpPr>
          <p:nvPr/>
        </p:nvSpPr>
        <p:spPr bwMode="auto">
          <a:xfrm>
            <a:off x="103188" y="4495800"/>
            <a:ext cx="8985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 charset="0"/>
              </a:rPr>
              <a:t>Resting potential</a:t>
            </a:r>
            <a:r>
              <a:rPr lang="en-US" sz="2400">
                <a:latin typeface="Calibri" charset="0"/>
              </a:rPr>
              <a:t> (V</a:t>
            </a:r>
            <a:r>
              <a:rPr lang="en-US" sz="2400" baseline="-25000">
                <a:latin typeface="Calibri" charset="0"/>
              </a:rPr>
              <a:t>m</a:t>
            </a:r>
            <a:r>
              <a:rPr lang="en-US" sz="2400">
                <a:latin typeface="Calibri" charset="0"/>
              </a:rPr>
              <a:t>) is a combination of the 3 equilibrium potentials: </a:t>
            </a:r>
          </a:p>
        </p:txBody>
      </p:sp>
      <p:sp>
        <p:nvSpPr>
          <p:cNvPr id="22589" name="TextBox 829"/>
          <p:cNvSpPr txBox="1">
            <a:spLocks noChangeArrowheads="1"/>
          </p:cNvSpPr>
          <p:nvPr/>
        </p:nvSpPr>
        <p:spPr bwMode="auto">
          <a:xfrm>
            <a:off x="120650" y="152400"/>
            <a:ext cx="9001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Three major ions determine the membrane potential at rest:</a:t>
            </a:r>
          </a:p>
        </p:txBody>
      </p:sp>
      <p:sp>
        <p:nvSpPr>
          <p:cNvPr id="831" name="TextBox 830"/>
          <p:cNvSpPr txBox="1">
            <a:spLocks noChangeArrowheads="1"/>
          </p:cNvSpPr>
          <p:nvPr/>
        </p:nvSpPr>
        <p:spPr bwMode="auto">
          <a:xfrm>
            <a:off x="2286000" y="6248400"/>
            <a:ext cx="4918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</a:rPr>
              <a:t>More ion types? Just add more terms.</a:t>
            </a:r>
          </a:p>
        </p:txBody>
      </p:sp>
      <p:sp>
        <p:nvSpPr>
          <p:cNvPr id="832" name="TextBox 831"/>
          <p:cNvSpPr txBox="1">
            <a:spLocks noChangeArrowheads="1"/>
          </p:cNvSpPr>
          <p:nvPr/>
        </p:nvSpPr>
        <p:spPr bwMode="auto">
          <a:xfrm>
            <a:off x="3429000" y="5715000"/>
            <a:ext cx="548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 charset="0"/>
              </a:rPr>
              <a:t>[</a:t>
            </a:r>
            <a:r>
              <a:rPr lang="en-US" dirty="0">
                <a:latin typeface="Calibri" charset="0"/>
              </a:rPr>
              <a:t>where </a:t>
            </a:r>
            <a:r>
              <a:rPr lang="en-US" sz="2000" dirty="0">
                <a:latin typeface="Calibri" charset="0"/>
              </a:rPr>
              <a:t>∑G  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latin typeface="Calibri" charset="0"/>
              </a:rPr>
              <a:t>=  G</a:t>
            </a:r>
            <a:r>
              <a:rPr lang="en-US" sz="2400" baseline="-25000" dirty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 </a:t>
            </a:r>
            <a:r>
              <a:rPr lang="en-US" sz="2000" dirty="0">
                <a:latin typeface="Calibri" charset="0"/>
              </a:rPr>
              <a:t>+ </a:t>
            </a:r>
            <a:r>
              <a:rPr lang="en-US" sz="2000" dirty="0" err="1">
                <a:latin typeface="Calibri" charset="0"/>
              </a:rPr>
              <a:t>G</a:t>
            </a:r>
            <a:r>
              <a:rPr lang="en-US" sz="2400" baseline="-25000" dirty="0" err="1">
                <a:latin typeface="Calibri" charset="0"/>
              </a:rPr>
              <a:t>Na</a:t>
            </a:r>
            <a:r>
              <a:rPr lang="en-US" dirty="0">
                <a:latin typeface="Calibri" charset="0"/>
              </a:rPr>
              <a:t> </a:t>
            </a:r>
            <a:r>
              <a:rPr lang="en-US" sz="2000" dirty="0">
                <a:latin typeface="Calibri" charset="0"/>
              </a:rPr>
              <a:t>+ </a:t>
            </a:r>
            <a:r>
              <a:rPr lang="en-US" sz="2000" dirty="0" err="1">
                <a:latin typeface="Calibri" charset="0"/>
              </a:rPr>
              <a:t>G</a:t>
            </a:r>
            <a:r>
              <a:rPr lang="en-US" sz="2400" baseline="-25000" dirty="0" err="1">
                <a:latin typeface="Calibri" charset="0"/>
              </a:rPr>
              <a:t>Cl</a:t>
            </a:r>
            <a:r>
              <a:rPr lang="en-US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86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/>
      <p:bldP spid="831" grpId="0"/>
      <p:bldP spid="8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REST.POT.09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52513"/>
            <a:ext cx="5600700" cy="563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246813" y="1979613"/>
            <a:ext cx="2137202" cy="1361823"/>
            <a:chOff x="6705600" y="1981200"/>
            <a:chExt cx="2138198" cy="1361168"/>
          </a:xfrm>
        </p:grpSpPr>
        <p:sp>
          <p:nvSpPr>
            <p:cNvPr id="23569" name="TextBox 16"/>
            <p:cNvSpPr txBox="1">
              <a:spLocks noChangeArrowheads="1"/>
            </p:cNvSpPr>
            <p:nvPr/>
          </p:nvSpPr>
          <p:spPr bwMode="auto">
            <a:xfrm>
              <a:off x="6705600" y="1981200"/>
              <a:ext cx="48079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Calibri" charset="0"/>
                </a:rPr>
                <a:t>If: </a:t>
              </a:r>
            </a:p>
          </p:txBody>
        </p:sp>
        <p:sp>
          <p:nvSpPr>
            <p:cNvPr id="23570" name="TextBox 5"/>
            <p:cNvSpPr txBox="1">
              <a:spLocks noChangeArrowheads="1"/>
            </p:cNvSpPr>
            <p:nvPr/>
          </p:nvSpPr>
          <p:spPr bwMode="auto">
            <a:xfrm>
              <a:off x="7083518" y="2067580"/>
              <a:ext cx="1703503" cy="522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  G</a:t>
              </a:r>
              <a:r>
                <a:rPr lang="en-US" sz="2400" baseline="-25000" dirty="0">
                  <a:latin typeface="Calibri" charset="0"/>
                </a:rPr>
                <a:t>K </a:t>
              </a:r>
              <a:r>
                <a:rPr lang="en-US" sz="2400" dirty="0">
                  <a:latin typeface="Calibri" charset="0"/>
                </a:rPr>
                <a:t>=  80 </a:t>
              </a:r>
              <a:r>
                <a:rPr lang="en-US" sz="2400" dirty="0" err="1">
                  <a:latin typeface="Calibri" charset="0"/>
                </a:rPr>
                <a:t>nS</a:t>
              </a:r>
              <a:endParaRPr lang="en-US" sz="2400" dirty="0">
                <a:latin typeface="Calibri" charset="0"/>
              </a:endParaRPr>
            </a:p>
          </p:txBody>
        </p:sp>
        <p:sp>
          <p:nvSpPr>
            <p:cNvPr id="23571" name="TextBox 18"/>
            <p:cNvSpPr txBox="1">
              <a:spLocks noChangeArrowheads="1"/>
            </p:cNvSpPr>
            <p:nvPr/>
          </p:nvSpPr>
          <p:spPr bwMode="auto">
            <a:xfrm>
              <a:off x="7111785" y="2448580"/>
              <a:ext cx="1711522" cy="522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  </a:t>
              </a:r>
              <a:r>
                <a:rPr lang="en-US" sz="28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Na</a:t>
              </a:r>
              <a:r>
                <a:rPr lang="en-US" sz="2400" dirty="0">
                  <a:latin typeface="Calibri" charset="0"/>
                </a:rPr>
                <a:t>= 15 </a:t>
              </a:r>
              <a:r>
                <a:rPr lang="en-US" sz="2400" dirty="0" err="1">
                  <a:latin typeface="Calibri" charset="0"/>
                </a:rPr>
                <a:t>nS</a:t>
              </a:r>
              <a:endParaRPr lang="en-US" sz="2400" dirty="0">
                <a:latin typeface="Calibri" charset="0"/>
              </a:endParaRPr>
            </a:p>
          </p:txBody>
        </p:sp>
        <p:sp>
          <p:nvSpPr>
            <p:cNvPr id="23572" name="TextBox 19"/>
            <p:cNvSpPr txBox="1">
              <a:spLocks noChangeArrowheads="1"/>
            </p:cNvSpPr>
            <p:nvPr/>
          </p:nvSpPr>
          <p:spPr bwMode="auto">
            <a:xfrm>
              <a:off x="7109824" y="2819400"/>
              <a:ext cx="1733974" cy="522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  </a:t>
              </a:r>
              <a:r>
                <a:rPr lang="en-US" sz="28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Cl</a:t>
              </a:r>
              <a:r>
                <a:rPr lang="en-US" sz="2400" baseline="-25000" dirty="0">
                  <a:latin typeface="Calibri" charset="0"/>
                </a:rPr>
                <a:t> </a:t>
              </a:r>
              <a:r>
                <a:rPr lang="en-US" sz="2400" dirty="0">
                  <a:latin typeface="Calibri" charset="0"/>
                </a:rPr>
                <a:t>=    5 </a:t>
              </a:r>
              <a:r>
                <a:rPr lang="en-US" sz="2400" dirty="0" err="1">
                  <a:latin typeface="Calibri" charset="0"/>
                </a:rPr>
                <a:t>nS</a:t>
              </a:r>
              <a:endParaRPr lang="en-US" sz="2400" dirty="0">
                <a:latin typeface="Calibri" charset="0"/>
              </a:endParaRP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45238" y="3352800"/>
            <a:ext cx="2446337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then:</a:t>
            </a:r>
          </a:p>
          <a:p>
            <a:r>
              <a:rPr lang="en-US" sz="2800">
                <a:latin typeface="Calibri" charset="0"/>
              </a:rPr>
              <a:t>    V</a:t>
            </a:r>
            <a:r>
              <a:rPr lang="en-US" sz="2800" baseline="-25000">
                <a:latin typeface="Calibri" charset="0"/>
              </a:rPr>
              <a:t>m</a:t>
            </a:r>
            <a:r>
              <a:rPr lang="en-US" sz="2800">
                <a:latin typeface="Calibri" charset="0"/>
              </a:rPr>
              <a:t>=  </a:t>
            </a:r>
            <a:r>
              <a:rPr lang="en-US" sz="2400">
                <a:latin typeface="Calibri" charset="0"/>
              </a:rPr>
              <a:t>-66.5 </a:t>
            </a:r>
            <a:r>
              <a:rPr lang="en-US" sz="2800">
                <a:latin typeface="Calibri" charset="0"/>
              </a:rPr>
              <a:t>mV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400800" y="4303713"/>
            <a:ext cx="26670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and:</a:t>
            </a:r>
          </a:p>
          <a:p>
            <a:r>
              <a:rPr lang="en-US" sz="2800">
                <a:latin typeface="Calibri" charset="0"/>
              </a:rPr>
              <a:t>    I</a:t>
            </a:r>
            <a:r>
              <a:rPr lang="en-US" sz="2800" baseline="-25000">
                <a:latin typeface="Calibri" charset="0"/>
              </a:rPr>
              <a:t>Na</a:t>
            </a:r>
            <a:r>
              <a:rPr lang="en-US" sz="2800">
                <a:latin typeface="Calibri" charset="0"/>
              </a:rPr>
              <a:t>=  -</a:t>
            </a:r>
            <a:r>
              <a:rPr lang="en-US" sz="2400">
                <a:latin typeface="Calibri" charset="0"/>
              </a:rPr>
              <a:t>1897.5 </a:t>
            </a:r>
            <a:r>
              <a:rPr lang="en-US" sz="2800">
                <a:latin typeface="Calibri" charset="0"/>
              </a:rPr>
              <a:t>pA</a:t>
            </a:r>
          </a:p>
          <a:p>
            <a:r>
              <a:rPr lang="en-US" sz="2800">
                <a:latin typeface="Calibri" charset="0"/>
              </a:rPr>
              <a:t>    I</a:t>
            </a:r>
            <a:r>
              <a:rPr lang="en-US" sz="2800" baseline="-25000">
                <a:latin typeface="Calibri" charset="0"/>
              </a:rPr>
              <a:t>Cl </a:t>
            </a:r>
            <a:r>
              <a:rPr lang="en-US" sz="2800">
                <a:latin typeface="Calibri" charset="0"/>
              </a:rPr>
              <a:t>=      </a:t>
            </a:r>
            <a:r>
              <a:rPr lang="en-US" sz="2400">
                <a:latin typeface="Calibri" charset="0"/>
              </a:rPr>
              <a:t>+17.5 </a:t>
            </a:r>
            <a:r>
              <a:rPr lang="en-US" sz="2800">
                <a:latin typeface="Calibri" charset="0"/>
              </a:rPr>
              <a:t>pA</a:t>
            </a:r>
          </a:p>
          <a:p>
            <a:r>
              <a:rPr lang="en-US" sz="2800">
                <a:latin typeface="Calibri" charset="0"/>
              </a:rPr>
              <a:t>     I</a:t>
            </a:r>
            <a:r>
              <a:rPr lang="en-US" sz="2800" baseline="-25000">
                <a:latin typeface="Calibri" charset="0"/>
              </a:rPr>
              <a:t>K </a:t>
            </a:r>
            <a:r>
              <a:rPr lang="en-US" sz="2800">
                <a:latin typeface="Calibri" charset="0"/>
              </a:rPr>
              <a:t>=    </a:t>
            </a:r>
            <a:r>
              <a:rPr lang="en-US" sz="2400">
                <a:latin typeface="Calibri" charset="0"/>
              </a:rPr>
              <a:t>+1880 </a:t>
            </a:r>
            <a:r>
              <a:rPr lang="en-US" sz="2800">
                <a:latin typeface="Calibri" charset="0"/>
              </a:rPr>
              <a:t>pA</a:t>
            </a:r>
          </a:p>
        </p:txBody>
      </p:sp>
      <p:sp>
        <p:nvSpPr>
          <p:cNvPr id="23559" name="TextBox 24"/>
          <p:cNvSpPr txBox="1">
            <a:spLocks noChangeArrowheads="1"/>
          </p:cNvSpPr>
          <p:nvPr/>
        </p:nvSpPr>
        <p:spPr bwMode="auto">
          <a:xfrm>
            <a:off x="4876800" y="181927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00800" y="6119813"/>
            <a:ext cx="2522538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[using: I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= (V</a:t>
            </a:r>
            <a:r>
              <a:rPr lang="en-US" sz="2400" baseline="-25000">
                <a:latin typeface="Calibri" charset="0"/>
              </a:rPr>
              <a:t>m</a:t>
            </a:r>
            <a:r>
              <a:rPr lang="en-US">
                <a:latin typeface="Calibri" charset="0"/>
              </a:rPr>
              <a:t> – E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) G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]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546225" y="4845050"/>
            <a:ext cx="4121150" cy="534988"/>
            <a:chOff x="1545923" y="4845423"/>
            <a:chExt cx="4121144" cy="53498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45923" y="5378823"/>
              <a:ext cx="4121144" cy="1588"/>
            </a:xfrm>
            <a:prstGeom prst="line">
              <a:avLst/>
            </a:prstGeom>
            <a:ln w="254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495494" y="4845423"/>
              <a:ext cx="711199" cy="523875"/>
            </a:xfrm>
            <a:prstGeom prst="rect">
              <a:avLst/>
            </a:prstGeom>
            <a:noFill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rgbClr val="F3A276"/>
                  </a:solidFill>
                  <a:latin typeface="Calibri" charset="0"/>
                </a:rPr>
                <a:t>V</a:t>
              </a:r>
              <a:r>
                <a:rPr lang="en-US" sz="3600" baseline="-25000">
                  <a:solidFill>
                    <a:srgbClr val="F3A276"/>
                  </a:solidFill>
                  <a:latin typeface="Calibri" charset="0"/>
                </a:rPr>
                <a:t>m</a:t>
              </a:r>
            </a:p>
          </p:txBody>
        </p:sp>
      </p:grpSp>
      <p:sp>
        <p:nvSpPr>
          <p:cNvPr id="23562" name="TextBox 31"/>
          <p:cNvSpPr txBox="1">
            <a:spLocks noChangeArrowheads="1"/>
          </p:cNvSpPr>
          <p:nvPr/>
        </p:nvSpPr>
        <p:spPr bwMode="auto">
          <a:xfrm>
            <a:off x="4495800" y="38862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3563" name="TextBox 32"/>
          <p:cNvSpPr txBox="1">
            <a:spLocks noChangeArrowheads="1"/>
          </p:cNvSpPr>
          <p:nvPr/>
        </p:nvSpPr>
        <p:spPr bwMode="auto">
          <a:xfrm>
            <a:off x="4470400" y="29718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3564" name="TextBox 33"/>
          <p:cNvSpPr txBox="1">
            <a:spLocks noChangeArrowheads="1"/>
          </p:cNvSpPr>
          <p:nvPr/>
        </p:nvSpPr>
        <p:spPr bwMode="auto">
          <a:xfrm>
            <a:off x="5207000" y="38862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3565" name="TextBox 34"/>
          <p:cNvSpPr txBox="1">
            <a:spLocks noChangeArrowheads="1"/>
          </p:cNvSpPr>
          <p:nvPr/>
        </p:nvSpPr>
        <p:spPr bwMode="auto">
          <a:xfrm>
            <a:off x="4876800" y="5562600"/>
            <a:ext cx="514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3566" name="TextBox 35"/>
          <p:cNvSpPr txBox="1">
            <a:spLocks noChangeArrowheads="1"/>
          </p:cNvSpPr>
          <p:nvPr/>
        </p:nvSpPr>
        <p:spPr bwMode="auto">
          <a:xfrm>
            <a:off x="6019800" y="42560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381000" y="152400"/>
            <a:ext cx="8915400" cy="1362075"/>
            <a:chOff x="381000" y="152400"/>
            <a:chExt cx="8915400" cy="1362075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381000" y="152400"/>
              <a:ext cx="7132638" cy="990600"/>
              <a:chOff x="1219200" y="1447800"/>
              <a:chExt cx="7132873" cy="990600"/>
            </a:xfrm>
          </p:grpSpPr>
          <p:sp>
            <p:nvSpPr>
              <p:cNvPr id="23573" name="TextBox 3"/>
              <p:cNvSpPr txBox="1">
                <a:spLocks noChangeArrowheads="1"/>
              </p:cNvSpPr>
              <p:nvPr/>
            </p:nvSpPr>
            <p:spPr bwMode="auto">
              <a:xfrm>
                <a:off x="1219200" y="1676400"/>
                <a:ext cx="713287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latin typeface="Calibri" charset="0"/>
                  </a:rPr>
                  <a:t>Resting potential = V</a:t>
                </a:r>
                <a:r>
                  <a:rPr lang="en-US" sz="2800" baseline="-25000">
                    <a:latin typeface="Calibri" charset="0"/>
                  </a:rPr>
                  <a:t>m</a:t>
                </a:r>
                <a:r>
                  <a:rPr lang="en-US" sz="2800">
                    <a:latin typeface="Calibri" charset="0"/>
                  </a:rPr>
                  <a:t> =        E</a:t>
                </a:r>
                <a:r>
                  <a:rPr lang="en-US" sz="2800" baseline="-25000">
                    <a:latin typeface="Calibri" charset="0"/>
                  </a:rPr>
                  <a:t>K</a:t>
                </a:r>
                <a:r>
                  <a:rPr lang="en-US" sz="2800">
                    <a:latin typeface="Calibri" charset="0"/>
                  </a:rPr>
                  <a:t> +        E</a:t>
                </a:r>
                <a:r>
                  <a:rPr lang="en-US" sz="2800" baseline="-25000">
                    <a:latin typeface="Calibri" charset="0"/>
                  </a:rPr>
                  <a:t>Na</a:t>
                </a:r>
                <a:r>
                  <a:rPr lang="en-US" sz="2800">
                    <a:latin typeface="Calibri" charset="0"/>
                  </a:rPr>
                  <a:t> +       E</a:t>
                </a:r>
                <a:r>
                  <a:rPr lang="en-US" sz="2800" baseline="-25000">
                    <a:latin typeface="Calibri" charset="0"/>
                  </a:rPr>
                  <a:t>Cl</a:t>
                </a:r>
                <a:endParaRPr lang="en-US" sz="2800">
                  <a:latin typeface="Calibri" charset="0"/>
                </a:endParaRPr>
              </a:p>
            </p:txBody>
          </p:sp>
          <p:grpSp>
            <p:nvGrpSpPr>
              <p:cNvPr id="6" name="Group 8"/>
              <p:cNvGrpSpPr>
                <a:grpSpLocks/>
              </p:cNvGrpSpPr>
              <p:nvPr/>
            </p:nvGrpSpPr>
            <p:grpSpPr bwMode="auto">
              <a:xfrm>
                <a:off x="4786054" y="1447800"/>
                <a:ext cx="605454" cy="980420"/>
                <a:chOff x="4267200" y="3581400"/>
                <a:chExt cx="605454" cy="980420"/>
              </a:xfrm>
            </p:grpSpPr>
            <p:sp>
              <p:nvSpPr>
                <p:cNvPr id="23583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23584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4303196" y="3581400"/>
                  <a:ext cx="518091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K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4329491" y="4132263"/>
                  <a:ext cx="458803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9"/>
              <p:cNvGrpSpPr>
                <a:grpSpLocks/>
              </p:cNvGrpSpPr>
              <p:nvPr/>
            </p:nvGrpSpPr>
            <p:grpSpPr bwMode="auto">
              <a:xfrm>
                <a:off x="5980840" y="1457980"/>
                <a:ext cx="641923" cy="980420"/>
                <a:chOff x="4264709" y="3581400"/>
                <a:chExt cx="641923" cy="980420"/>
              </a:xfrm>
            </p:grpSpPr>
            <p:sp>
              <p:nvSpPr>
                <p:cNvPr id="2358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23581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4264709" y="3581400"/>
                  <a:ext cx="64192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Na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4327641" y="4131608"/>
                  <a:ext cx="461977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>
                <a:off x="7276770" y="1447800"/>
                <a:ext cx="605454" cy="980420"/>
                <a:chOff x="4267200" y="3581400"/>
                <a:chExt cx="605454" cy="980420"/>
              </a:xfrm>
            </p:grpSpPr>
            <p:sp>
              <p:nvSpPr>
                <p:cNvPr id="23577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 dirty="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23578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4277538" y="3581400"/>
                  <a:ext cx="56768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Cl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4329645" y="4132263"/>
                  <a:ext cx="458802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3810000" y="990600"/>
              <a:ext cx="54864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[</a:t>
              </a:r>
              <a:r>
                <a:rPr lang="en-US" dirty="0">
                  <a:latin typeface="Calibri" charset="0"/>
                </a:rPr>
                <a:t>where </a:t>
              </a:r>
              <a:r>
                <a:rPr lang="en-US" sz="2000" dirty="0">
                  <a:latin typeface="Calibri" charset="0"/>
                </a:rPr>
                <a:t>∑G  </a:t>
              </a:r>
              <a:r>
                <a:rPr lang="en-US" sz="2000" baseline="-25000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=  G</a:t>
              </a:r>
              <a:r>
                <a:rPr lang="en-US" sz="2400" baseline="-25000" dirty="0">
                  <a:latin typeface="Calibri" charset="0"/>
                </a:rPr>
                <a:t>K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+ </a:t>
              </a:r>
              <a:r>
                <a:rPr lang="en-US" sz="20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Na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+ </a:t>
              </a:r>
              <a:r>
                <a:rPr lang="en-US" sz="20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Cl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800" dirty="0">
                  <a:latin typeface="Calibri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4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14400" y="995363"/>
            <a:ext cx="5600700" cy="5634037"/>
            <a:chOff x="914400" y="995755"/>
            <a:chExt cx="5600700" cy="5633645"/>
          </a:xfrm>
        </p:grpSpPr>
        <p:pic>
          <p:nvPicPr>
            <p:cNvPr id="25607" name="Picture 3" descr="REST.POT.09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995755"/>
              <a:ext cx="5600700" cy="5633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898656" y="4799012"/>
              <a:ext cx="4121144" cy="534988"/>
              <a:chOff x="1545923" y="4845423"/>
              <a:chExt cx="4121144" cy="534988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545917" y="5378914"/>
                <a:ext cx="4121150" cy="1587"/>
              </a:xfrm>
              <a:prstGeom prst="line">
                <a:avLst/>
              </a:prstGeom>
              <a:ln w="254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4495492" y="4845551"/>
                <a:ext cx="711200" cy="523839"/>
              </a:xfrm>
              <a:prstGeom prst="rect">
                <a:avLst/>
              </a:prstGeom>
              <a:noFill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solidFill>
                      <a:srgbClr val="F3A276"/>
                    </a:solidFill>
                    <a:latin typeface="Calibri" charset="0"/>
                  </a:rPr>
                  <a:t>V</a:t>
                </a:r>
                <a:r>
                  <a:rPr lang="en-US" sz="3600" baseline="-25000">
                    <a:solidFill>
                      <a:srgbClr val="F3A276"/>
                    </a:solidFill>
                    <a:latin typeface="Calibri" charset="0"/>
                  </a:rPr>
                  <a:t>m</a:t>
                </a:r>
              </a:p>
            </p:txBody>
          </p:sp>
        </p:grpSp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86075" y="74613"/>
            <a:ext cx="52673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           I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 = (V</a:t>
            </a:r>
            <a:r>
              <a:rPr lang="en-US" sz="2800" baseline="-25000">
                <a:latin typeface="Calibri" charset="0"/>
              </a:rPr>
              <a:t>m</a:t>
            </a:r>
            <a:r>
              <a:rPr lang="en-US" sz="2800">
                <a:latin typeface="Calibri" charset="0"/>
              </a:rPr>
              <a:t> – E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) G</a:t>
            </a:r>
            <a:r>
              <a:rPr lang="en-US" sz="2800" baseline="-25000">
                <a:latin typeface="Calibri" charset="0"/>
              </a:rPr>
              <a:t>X</a:t>
            </a:r>
          </a:p>
          <a:p>
            <a:endParaRPr lang="en-US" sz="2400" baseline="-25000">
              <a:latin typeface="Calibri" charset="0"/>
            </a:endParaRPr>
          </a:p>
          <a:p>
            <a:r>
              <a:rPr lang="en-US" sz="2000">
                <a:latin typeface="Calibri" charset="0"/>
              </a:rPr>
              <a:t>where (V</a:t>
            </a:r>
            <a:r>
              <a:rPr lang="en-US" sz="2000" baseline="-25000">
                <a:latin typeface="Calibri" charset="0"/>
              </a:rPr>
              <a:t>m</a:t>
            </a:r>
            <a:r>
              <a:rPr lang="en-US" sz="2000">
                <a:latin typeface="Calibri" charset="0"/>
              </a:rPr>
              <a:t> – E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)  is the “driving force” </a:t>
            </a:r>
          </a:p>
          <a:p>
            <a:r>
              <a:rPr lang="en-US" sz="2000">
                <a:latin typeface="Calibri" charset="0"/>
              </a:rPr>
              <a:t>     and G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 is the pathway. </a:t>
            </a:r>
            <a:endParaRPr lang="en-US" sz="2000" baseline="-25000">
              <a:latin typeface="Calibri" charset="0"/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191000" y="1981200"/>
            <a:ext cx="4892675" cy="3341688"/>
            <a:chOff x="4190998" y="1981201"/>
            <a:chExt cx="4892595" cy="3341825"/>
          </a:xfrm>
        </p:grpSpPr>
        <p:sp>
          <p:nvSpPr>
            <p:cNvPr id="25605" name="TextBox 9"/>
            <p:cNvSpPr txBox="1">
              <a:spLocks noChangeArrowheads="1"/>
            </p:cNvSpPr>
            <p:nvPr/>
          </p:nvSpPr>
          <p:spPr bwMode="auto">
            <a:xfrm>
              <a:off x="4262291" y="2362200"/>
              <a:ext cx="482130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</a:rPr>
                <a:t>I</a:t>
              </a:r>
              <a:r>
                <a:rPr lang="en-US" baseline="-25000">
                  <a:latin typeface="Calibri" charset="0"/>
                </a:rPr>
                <a:t>Na</a:t>
              </a:r>
              <a:r>
                <a:rPr lang="en-US">
                  <a:latin typeface="Calibri" charset="0"/>
                </a:rPr>
                <a:t> is large (-1897.5 pA) because (V</a:t>
              </a:r>
              <a:r>
                <a:rPr lang="en-US" baseline="-25000">
                  <a:latin typeface="Calibri" charset="0"/>
                </a:rPr>
                <a:t>m</a:t>
              </a:r>
              <a:r>
                <a:rPr lang="en-US">
                  <a:latin typeface="Calibri" charset="0"/>
                </a:rPr>
                <a:t> – E</a:t>
              </a:r>
              <a:r>
                <a:rPr lang="en-US" baseline="-25000">
                  <a:latin typeface="Calibri" charset="0"/>
                </a:rPr>
                <a:t>Na</a:t>
              </a:r>
              <a:r>
                <a:rPr lang="en-US">
                  <a:latin typeface="Calibri" charset="0"/>
                </a:rPr>
                <a:t>) is large</a:t>
              </a:r>
            </a:p>
            <a:p>
              <a:r>
                <a:rPr lang="en-US">
                  <a:latin typeface="Calibri" charset="0"/>
                </a:rPr>
                <a:t>     even though G</a:t>
              </a:r>
              <a:r>
                <a:rPr lang="en-US" baseline="-25000">
                  <a:latin typeface="Calibri" charset="0"/>
                </a:rPr>
                <a:t>N</a:t>
              </a:r>
              <a:r>
                <a:rPr lang="en-US" sz="2400" baseline="-25000">
                  <a:latin typeface="Calibri" charset="0"/>
                </a:rPr>
                <a:t>a</a:t>
              </a:r>
              <a:r>
                <a:rPr lang="en-US">
                  <a:latin typeface="Calibri" charset="0"/>
                </a:rPr>
                <a:t> is small.  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H="1">
              <a:off x="2520086" y="3652114"/>
              <a:ext cx="334182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2000" y="3810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Na+ current</a:t>
            </a:r>
          </a:p>
        </p:txBody>
      </p:sp>
    </p:spTree>
    <p:extLst>
      <p:ext uri="{BB962C8B-B14F-4D97-AF65-F5344CB8AC3E}">
        <p14:creationId xmlns:p14="http://schemas.microsoft.com/office/powerpoint/2010/main" val="13763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14400" y="995363"/>
            <a:ext cx="5600700" cy="5634037"/>
            <a:chOff x="914400" y="995755"/>
            <a:chExt cx="5600700" cy="5633645"/>
          </a:xfrm>
        </p:grpSpPr>
        <p:pic>
          <p:nvPicPr>
            <p:cNvPr id="26631" name="Picture 3" descr="REST.POT.09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995755"/>
              <a:ext cx="5600700" cy="5633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898656" y="4799012"/>
              <a:ext cx="4121144" cy="534988"/>
              <a:chOff x="1545923" y="4845423"/>
              <a:chExt cx="4121144" cy="534988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545917" y="5378914"/>
                <a:ext cx="4121150" cy="1587"/>
              </a:xfrm>
              <a:prstGeom prst="line">
                <a:avLst/>
              </a:prstGeom>
              <a:ln w="254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4495492" y="4845551"/>
                <a:ext cx="711200" cy="523839"/>
              </a:xfrm>
              <a:prstGeom prst="rect">
                <a:avLst/>
              </a:prstGeom>
              <a:noFill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solidFill>
                      <a:srgbClr val="F3A276"/>
                    </a:solidFill>
                    <a:latin typeface="Calibri" charset="0"/>
                  </a:rPr>
                  <a:t>V</a:t>
                </a:r>
                <a:r>
                  <a:rPr lang="en-US" sz="3600" baseline="-25000">
                    <a:solidFill>
                      <a:srgbClr val="F3A276"/>
                    </a:solidFill>
                    <a:latin typeface="Calibri" charset="0"/>
                  </a:rPr>
                  <a:t>m</a:t>
                </a:r>
              </a:p>
            </p:txBody>
          </p:sp>
        </p:grpSp>
      </p:grp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886075" y="74613"/>
            <a:ext cx="52673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           I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 = (V</a:t>
            </a:r>
            <a:r>
              <a:rPr lang="en-US" sz="2800" baseline="-25000">
                <a:latin typeface="Calibri" charset="0"/>
              </a:rPr>
              <a:t>m</a:t>
            </a:r>
            <a:r>
              <a:rPr lang="en-US" sz="2800">
                <a:latin typeface="Calibri" charset="0"/>
              </a:rPr>
              <a:t> – E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) G</a:t>
            </a:r>
            <a:r>
              <a:rPr lang="en-US" sz="2800" baseline="-25000">
                <a:latin typeface="Calibri" charset="0"/>
              </a:rPr>
              <a:t>X</a:t>
            </a:r>
          </a:p>
          <a:p>
            <a:endParaRPr lang="en-US" sz="2400" baseline="-25000">
              <a:latin typeface="Calibri" charset="0"/>
            </a:endParaRPr>
          </a:p>
          <a:p>
            <a:r>
              <a:rPr lang="en-US" sz="2000">
                <a:latin typeface="Calibri" charset="0"/>
              </a:rPr>
              <a:t>where (V</a:t>
            </a:r>
            <a:r>
              <a:rPr lang="en-US" sz="2000" baseline="-25000">
                <a:latin typeface="Calibri" charset="0"/>
              </a:rPr>
              <a:t>m</a:t>
            </a:r>
            <a:r>
              <a:rPr lang="en-US" sz="2000">
                <a:latin typeface="Calibri" charset="0"/>
              </a:rPr>
              <a:t> – E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)  is the “driving force” </a:t>
            </a:r>
          </a:p>
          <a:p>
            <a:r>
              <a:rPr lang="en-US" sz="2000">
                <a:latin typeface="Calibri" charset="0"/>
              </a:rPr>
              <a:t>     and G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 is the pathway. </a:t>
            </a:r>
            <a:endParaRPr lang="en-US" sz="2000" baseline="-25000">
              <a:latin typeface="Calibri" charset="0"/>
            </a:endParaRP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828800" y="4475163"/>
            <a:ext cx="3924300" cy="1557337"/>
            <a:chOff x="1828800" y="4475846"/>
            <a:chExt cx="3923820" cy="1557323"/>
          </a:xfrm>
        </p:grpSpPr>
        <p:sp>
          <p:nvSpPr>
            <p:cNvPr id="26629" name="TextBox 10"/>
            <p:cNvSpPr txBox="1">
              <a:spLocks noChangeArrowheads="1"/>
            </p:cNvSpPr>
            <p:nvPr/>
          </p:nvSpPr>
          <p:spPr bwMode="auto">
            <a:xfrm>
              <a:off x="1828800" y="4475846"/>
              <a:ext cx="392382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</a:rPr>
                <a:t>I</a:t>
              </a:r>
              <a:r>
                <a:rPr lang="en-US" baseline="-25000">
                  <a:latin typeface="Calibri" charset="0"/>
                </a:rPr>
                <a:t>K</a:t>
              </a:r>
              <a:r>
                <a:rPr lang="en-US">
                  <a:latin typeface="Calibri" charset="0"/>
                </a:rPr>
                <a:t> is large (+1880 pA) because G</a:t>
              </a:r>
              <a:r>
                <a:rPr lang="en-US" baseline="-25000">
                  <a:latin typeface="Calibri" charset="0"/>
                </a:rPr>
                <a:t>K</a:t>
              </a:r>
              <a:r>
                <a:rPr lang="en-US">
                  <a:latin typeface="Calibri" charset="0"/>
                </a:rPr>
                <a:t> is large</a:t>
              </a:r>
            </a:p>
            <a:p>
              <a:r>
                <a:rPr lang="en-US">
                  <a:latin typeface="Calibri" charset="0"/>
                </a:rPr>
                <a:t>     even though (V</a:t>
              </a:r>
              <a:r>
                <a:rPr lang="en-US" baseline="-25000">
                  <a:latin typeface="Calibri" charset="0"/>
                </a:rPr>
                <a:t>m</a:t>
              </a:r>
              <a:r>
                <a:rPr lang="en-US">
                  <a:latin typeface="Calibri" charset="0"/>
                </a:rPr>
                <a:t> – E</a:t>
              </a:r>
              <a:r>
                <a:rPr lang="en-US" baseline="-25000">
                  <a:latin typeface="Calibri" charset="0"/>
                </a:rPr>
                <a:t>K</a:t>
              </a:r>
              <a:r>
                <a:rPr lang="en-US">
                  <a:latin typeface="Calibri" charset="0"/>
                </a:rPr>
                <a:t>) is small.   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3847814" y="5690272"/>
              <a:ext cx="68579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2000" y="3810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K+ current</a:t>
            </a:r>
          </a:p>
        </p:txBody>
      </p:sp>
    </p:spTree>
    <p:extLst>
      <p:ext uri="{BB962C8B-B14F-4D97-AF65-F5344CB8AC3E}">
        <p14:creationId xmlns:p14="http://schemas.microsoft.com/office/powerpoint/2010/main" val="339924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14400" y="995363"/>
            <a:ext cx="5600700" cy="5634037"/>
            <a:chOff x="914400" y="995755"/>
            <a:chExt cx="5600700" cy="5633645"/>
          </a:xfrm>
        </p:grpSpPr>
        <p:pic>
          <p:nvPicPr>
            <p:cNvPr id="27655" name="Picture 3" descr="REST.POT.09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995755"/>
              <a:ext cx="5600700" cy="5633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898656" y="4799012"/>
              <a:ext cx="4121144" cy="534988"/>
              <a:chOff x="1545923" y="4845423"/>
              <a:chExt cx="4121144" cy="534988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545917" y="5378914"/>
                <a:ext cx="4121150" cy="1587"/>
              </a:xfrm>
              <a:prstGeom prst="line">
                <a:avLst/>
              </a:prstGeom>
              <a:ln w="254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4495492" y="4845551"/>
                <a:ext cx="711200" cy="523839"/>
              </a:xfrm>
              <a:prstGeom prst="rect">
                <a:avLst/>
              </a:prstGeom>
              <a:noFill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>
                    <a:solidFill>
                      <a:srgbClr val="F3A276"/>
                    </a:solidFill>
                    <a:latin typeface="Calibri" charset="0"/>
                  </a:rPr>
                  <a:t>V</a:t>
                </a:r>
                <a:r>
                  <a:rPr lang="en-US" sz="3600" baseline="-25000">
                    <a:solidFill>
                      <a:srgbClr val="F3A276"/>
                    </a:solidFill>
                    <a:latin typeface="Calibri" charset="0"/>
                  </a:rPr>
                  <a:t>m</a:t>
                </a:r>
              </a:p>
            </p:txBody>
          </p:sp>
        </p:grpSp>
      </p:grp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2886075" y="74613"/>
            <a:ext cx="52673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           I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 = (V</a:t>
            </a:r>
            <a:r>
              <a:rPr lang="en-US" sz="2800" baseline="-25000">
                <a:latin typeface="Calibri" charset="0"/>
              </a:rPr>
              <a:t>m</a:t>
            </a:r>
            <a:r>
              <a:rPr lang="en-US" sz="2800">
                <a:latin typeface="Calibri" charset="0"/>
              </a:rPr>
              <a:t> – E</a:t>
            </a:r>
            <a:r>
              <a:rPr lang="en-US" sz="2800" baseline="-25000">
                <a:latin typeface="Calibri" charset="0"/>
              </a:rPr>
              <a:t>X</a:t>
            </a:r>
            <a:r>
              <a:rPr lang="en-US" sz="2800">
                <a:latin typeface="Calibri" charset="0"/>
              </a:rPr>
              <a:t>) G</a:t>
            </a:r>
            <a:r>
              <a:rPr lang="en-US" sz="2800" baseline="-25000">
                <a:latin typeface="Calibri" charset="0"/>
              </a:rPr>
              <a:t>X</a:t>
            </a:r>
          </a:p>
          <a:p>
            <a:endParaRPr lang="en-US" sz="2400" baseline="-25000">
              <a:latin typeface="Calibri" charset="0"/>
            </a:endParaRPr>
          </a:p>
          <a:p>
            <a:r>
              <a:rPr lang="en-US" sz="2000">
                <a:latin typeface="Calibri" charset="0"/>
              </a:rPr>
              <a:t>where (V</a:t>
            </a:r>
            <a:r>
              <a:rPr lang="en-US" sz="2000" baseline="-25000">
                <a:latin typeface="Calibri" charset="0"/>
              </a:rPr>
              <a:t>m</a:t>
            </a:r>
            <a:r>
              <a:rPr lang="en-US" sz="2000">
                <a:latin typeface="Calibri" charset="0"/>
              </a:rPr>
              <a:t> – E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)  is the “driving force” </a:t>
            </a:r>
          </a:p>
          <a:p>
            <a:r>
              <a:rPr lang="en-US" sz="2000">
                <a:latin typeface="Calibri" charset="0"/>
              </a:rPr>
              <a:t>     and G</a:t>
            </a:r>
            <a:r>
              <a:rPr lang="en-US" sz="2000" baseline="-25000">
                <a:latin typeface="Calibri" charset="0"/>
              </a:rPr>
              <a:t>X</a:t>
            </a:r>
            <a:r>
              <a:rPr lang="en-US" sz="2000">
                <a:latin typeface="Calibri" charset="0"/>
              </a:rPr>
              <a:t> is the pathway. </a:t>
            </a:r>
            <a:endParaRPr lang="en-US" sz="2000" baseline="-25000">
              <a:latin typeface="Calibri" charset="0"/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2066925" y="4475163"/>
            <a:ext cx="4248150" cy="1011237"/>
            <a:chOff x="2067366" y="4475846"/>
            <a:chExt cx="4247264" cy="1010554"/>
          </a:xfrm>
        </p:grpSpPr>
        <p:sp>
          <p:nvSpPr>
            <p:cNvPr id="27653" name="TextBox 9"/>
            <p:cNvSpPr txBox="1">
              <a:spLocks noChangeArrowheads="1"/>
            </p:cNvSpPr>
            <p:nvPr/>
          </p:nvSpPr>
          <p:spPr bwMode="auto">
            <a:xfrm>
              <a:off x="2067366" y="4475846"/>
              <a:ext cx="424726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latin typeface="Calibri" charset="0"/>
                </a:rPr>
                <a:t>I</a:t>
              </a:r>
              <a:r>
                <a:rPr lang="en-US" baseline="-25000" dirty="0" err="1">
                  <a:latin typeface="Calibri" charset="0"/>
                </a:rPr>
                <a:t>Cl</a:t>
              </a:r>
              <a:r>
                <a:rPr lang="en-US" dirty="0">
                  <a:latin typeface="Calibri" charset="0"/>
                </a:rPr>
                <a:t> is tiny (+17.5 </a:t>
              </a:r>
              <a:r>
                <a:rPr lang="en-US" dirty="0" err="1">
                  <a:latin typeface="Calibri" charset="0"/>
                </a:rPr>
                <a:t>pA</a:t>
              </a:r>
              <a:r>
                <a:rPr lang="en-US" dirty="0">
                  <a:latin typeface="Calibri" charset="0"/>
                </a:rPr>
                <a:t>) because both (</a:t>
              </a:r>
              <a:r>
                <a:rPr lang="en-US" dirty="0" err="1">
                  <a:latin typeface="Calibri" charset="0"/>
                </a:rPr>
                <a:t>V</a:t>
              </a:r>
              <a:r>
                <a:rPr lang="en-US" baseline="-25000" dirty="0" err="1">
                  <a:latin typeface="Calibri" charset="0"/>
                </a:rPr>
                <a:t>m</a:t>
              </a:r>
              <a:r>
                <a:rPr lang="en-US" dirty="0">
                  <a:latin typeface="Calibri" charset="0"/>
                </a:rPr>
                <a:t> – </a:t>
              </a:r>
              <a:r>
                <a:rPr lang="en-US" dirty="0" err="1">
                  <a:latin typeface="Calibri" charset="0"/>
                </a:rPr>
                <a:t>E</a:t>
              </a:r>
              <a:r>
                <a:rPr lang="en-US" baseline="-25000" dirty="0" err="1">
                  <a:latin typeface="Calibri" charset="0"/>
                </a:rPr>
                <a:t>Cl</a:t>
              </a:r>
              <a:r>
                <a:rPr lang="en-US" dirty="0">
                  <a:latin typeface="Calibri" charset="0"/>
                </a:rPr>
                <a:t>) </a:t>
              </a:r>
            </a:p>
            <a:p>
              <a:r>
                <a:rPr lang="en-US" dirty="0">
                  <a:latin typeface="Calibri" charset="0"/>
                </a:rPr>
                <a:t>    and </a:t>
              </a:r>
              <a:r>
                <a:rPr lang="en-US" dirty="0" err="1">
                  <a:latin typeface="Calibri" charset="0"/>
                </a:rPr>
                <a:t>G</a:t>
              </a:r>
              <a:r>
                <a:rPr lang="en-US" baseline="-25000" dirty="0" err="1">
                  <a:latin typeface="Calibri" charset="0"/>
                </a:rPr>
                <a:t>Cl</a:t>
              </a:r>
              <a:r>
                <a:rPr lang="en-US" dirty="0">
                  <a:latin typeface="Calibri" charset="0"/>
                </a:rPr>
                <a:t> are small.  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091054" y="5384868"/>
              <a:ext cx="201476" cy="1588"/>
            </a:xfrm>
            <a:prstGeom prst="straightConnector1">
              <a:avLst/>
            </a:prstGeom>
            <a:ln>
              <a:solidFill>
                <a:srgbClr val="008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2000" y="3810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Cl- current</a:t>
            </a:r>
          </a:p>
        </p:txBody>
      </p:sp>
    </p:spTree>
    <p:extLst>
      <p:ext uri="{BB962C8B-B14F-4D97-AF65-F5344CB8AC3E}">
        <p14:creationId xmlns:p14="http://schemas.microsoft.com/office/powerpoint/2010/main" val="1098770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762000" y="2057400"/>
            <a:ext cx="7932738" cy="1274763"/>
            <a:chOff x="465138" y="1371600"/>
            <a:chExt cx="7932738" cy="1274763"/>
          </a:xfrm>
        </p:grpSpPr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465138" y="1563524"/>
              <a:ext cx="793273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Nernst equation</a:t>
              </a:r>
              <a:r>
                <a:rPr lang="en-US" sz="2400" dirty="0">
                  <a:latin typeface="Calibri" charset="0"/>
                </a:rPr>
                <a:t>: 	       </a:t>
              </a:r>
              <a:r>
                <a:rPr lang="en-US" sz="2800" dirty="0">
                  <a:latin typeface="Calibri" charset="0"/>
                </a:rPr>
                <a:t>E</a:t>
              </a:r>
              <a:r>
                <a:rPr lang="en-US" sz="3200" baseline="-25000" dirty="0">
                  <a:latin typeface="Calibri" charset="0"/>
                </a:rPr>
                <a:t>x</a:t>
              </a:r>
              <a:r>
                <a:rPr lang="en-US" sz="3200" dirty="0">
                  <a:latin typeface="Calibri" charset="0"/>
                </a:rPr>
                <a:t> </a:t>
              </a:r>
              <a:r>
                <a:rPr lang="en-US" sz="2400" dirty="0">
                  <a:latin typeface="Calibri" charset="0"/>
                </a:rPr>
                <a:t>=	</a:t>
              </a:r>
              <a:r>
                <a:rPr lang="en-US" sz="2800" dirty="0" err="1">
                  <a:latin typeface="Calibri" charset="0"/>
                </a:rPr>
                <a:t>ln</a:t>
              </a:r>
              <a:endParaRPr lang="en-US" sz="2800" dirty="0">
                <a:latin typeface="Calibri" charset="0"/>
              </a:endParaRPr>
            </a:p>
          </p:txBody>
        </p:sp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4441618" y="1371600"/>
              <a:ext cx="1967119" cy="1274763"/>
              <a:chOff x="3320717" y="1385406"/>
              <a:chExt cx="1966930" cy="1274392"/>
            </a:xfrm>
          </p:grpSpPr>
          <p:grpSp>
            <p:nvGrpSpPr>
              <p:cNvPr id="4" name="Group 17"/>
              <p:cNvGrpSpPr>
                <a:grpSpLocks/>
              </p:cNvGrpSpPr>
              <p:nvPr/>
            </p:nvGrpSpPr>
            <p:grpSpPr bwMode="auto">
              <a:xfrm>
                <a:off x="4323601" y="1385406"/>
                <a:ext cx="964046" cy="1274392"/>
                <a:chOff x="6859181" y="1348674"/>
                <a:chExt cx="964046" cy="1274392"/>
              </a:xfrm>
            </p:grpSpPr>
            <p:sp>
              <p:nvSpPr>
                <p:cNvPr id="17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6954797" y="1792069"/>
                  <a:ext cx="868430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[X]</a:t>
                  </a:r>
                  <a:r>
                    <a:rPr lang="en-US" sz="2400" baseline="-25000" dirty="0">
                      <a:latin typeface="Calibri" charset="0"/>
                    </a:rPr>
                    <a:t>in</a:t>
                  </a:r>
                </a:p>
                <a:p>
                  <a:endParaRPr lang="en-US" sz="2400" dirty="0">
                    <a:latin typeface="Calibri" charset="0"/>
                  </a:endParaRPr>
                </a:p>
              </p:txBody>
            </p:sp>
            <p:sp>
              <p:nvSpPr>
                <p:cNvPr id="18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6859181" y="1348674"/>
                  <a:ext cx="887484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 [X]</a:t>
                  </a:r>
                  <a:r>
                    <a:rPr lang="en-US" sz="2400" baseline="-25000" dirty="0">
                      <a:latin typeface="Calibri" charset="0"/>
                    </a:rPr>
                    <a:t>out</a:t>
                  </a:r>
                </a:p>
                <a:p>
                  <a:endParaRPr lang="en-US" sz="2400" dirty="0">
                    <a:latin typeface="Calibri" charset="0"/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6977172" y="1832721"/>
                  <a:ext cx="549222" cy="1587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16"/>
              <p:cNvGrpSpPr>
                <a:grpSpLocks/>
              </p:cNvGrpSpPr>
              <p:nvPr/>
            </p:nvGrpSpPr>
            <p:grpSpPr bwMode="auto">
              <a:xfrm>
                <a:off x="3320717" y="1456638"/>
                <a:ext cx="587127" cy="798292"/>
                <a:chOff x="2965675" y="2110925"/>
                <a:chExt cx="587127" cy="798292"/>
              </a:xfrm>
            </p:grpSpPr>
            <p:sp>
              <p:nvSpPr>
                <p:cNvPr id="14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2986655" y="2447552"/>
                  <a:ext cx="56614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 err="1">
                      <a:latin typeface="Calibri" charset="0"/>
                    </a:rPr>
                    <a:t>z</a:t>
                  </a:r>
                  <a:r>
                    <a:rPr lang="en-US" sz="3200" baseline="-25000" dirty="0" err="1">
                      <a:latin typeface="Calibri" charset="0"/>
                    </a:rPr>
                    <a:t>x</a:t>
                  </a:r>
                  <a:r>
                    <a:rPr lang="en-US" sz="2400" dirty="0" err="1">
                      <a:latin typeface="Calibri" charset="0"/>
                    </a:rPr>
                    <a:t>F</a:t>
                  </a:r>
                  <a:endParaRPr lang="en-US" sz="2400" dirty="0">
                    <a:latin typeface="Calibri" charset="0"/>
                  </a:endParaRPr>
                </a:p>
              </p:txBody>
            </p:sp>
            <p:sp>
              <p:nvSpPr>
                <p:cNvPr id="15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2965675" y="2110925"/>
                  <a:ext cx="50526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RT</a:t>
                  </a: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986032" y="2538023"/>
                  <a:ext cx="550809" cy="1588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21"/>
          <p:cNvGrpSpPr/>
          <p:nvPr/>
        </p:nvGrpSpPr>
        <p:grpSpPr>
          <a:xfrm>
            <a:off x="762000" y="4048125"/>
            <a:ext cx="8915400" cy="1362075"/>
            <a:chOff x="381000" y="152400"/>
            <a:chExt cx="8915400" cy="1362075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381000" y="152400"/>
              <a:ext cx="7132638" cy="990600"/>
              <a:chOff x="1219200" y="1447800"/>
              <a:chExt cx="7132873" cy="990600"/>
            </a:xfrm>
          </p:grpSpPr>
          <p:sp>
            <p:nvSpPr>
              <p:cNvPr id="25" name="TextBox 3"/>
              <p:cNvSpPr txBox="1">
                <a:spLocks noChangeArrowheads="1"/>
              </p:cNvSpPr>
              <p:nvPr/>
            </p:nvSpPr>
            <p:spPr bwMode="auto">
              <a:xfrm>
                <a:off x="1219200" y="1676400"/>
                <a:ext cx="713287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dirty="0">
                    <a:latin typeface="Calibri" charset="0"/>
                  </a:rPr>
                  <a:t>Resting potential = </a:t>
                </a:r>
                <a:r>
                  <a:rPr lang="en-US" sz="2800" dirty="0" err="1">
                    <a:latin typeface="Calibri" charset="0"/>
                  </a:rPr>
                  <a:t>V</a:t>
                </a:r>
                <a:r>
                  <a:rPr lang="en-US" sz="2800" baseline="-25000" dirty="0" err="1">
                    <a:latin typeface="Calibri" charset="0"/>
                  </a:rPr>
                  <a:t>m</a:t>
                </a:r>
                <a:r>
                  <a:rPr lang="en-US" sz="2800" dirty="0">
                    <a:latin typeface="Calibri" charset="0"/>
                  </a:rPr>
                  <a:t> =        E</a:t>
                </a:r>
                <a:r>
                  <a:rPr lang="en-US" sz="2800" baseline="-25000" dirty="0">
                    <a:latin typeface="Calibri" charset="0"/>
                  </a:rPr>
                  <a:t>K</a:t>
                </a:r>
                <a:r>
                  <a:rPr lang="en-US" sz="2800" dirty="0">
                    <a:latin typeface="Calibri" charset="0"/>
                  </a:rPr>
                  <a:t> +        </a:t>
                </a:r>
                <a:r>
                  <a:rPr lang="en-US" sz="2800" dirty="0" err="1">
                    <a:latin typeface="Calibri" charset="0"/>
                  </a:rPr>
                  <a:t>E</a:t>
                </a:r>
                <a:r>
                  <a:rPr lang="en-US" sz="2800" baseline="-25000" dirty="0" err="1">
                    <a:latin typeface="Calibri" charset="0"/>
                  </a:rPr>
                  <a:t>Na</a:t>
                </a:r>
                <a:r>
                  <a:rPr lang="en-US" sz="2800" dirty="0">
                    <a:latin typeface="Calibri" charset="0"/>
                  </a:rPr>
                  <a:t> +       </a:t>
                </a:r>
                <a:r>
                  <a:rPr lang="en-US" sz="2800" dirty="0" err="1">
                    <a:latin typeface="Calibri" charset="0"/>
                  </a:rPr>
                  <a:t>E</a:t>
                </a:r>
                <a:r>
                  <a:rPr lang="en-US" sz="2800" baseline="-25000" dirty="0" err="1">
                    <a:latin typeface="Calibri" charset="0"/>
                  </a:rPr>
                  <a:t>Cl</a:t>
                </a:r>
                <a:endParaRPr lang="en-US" sz="2800" dirty="0">
                  <a:latin typeface="Calibri" charset="0"/>
                </a:endParaRPr>
              </a:p>
            </p:txBody>
          </p:sp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>
                <a:off x="4786054" y="1447800"/>
                <a:ext cx="605454" cy="980420"/>
                <a:chOff x="4267200" y="3581400"/>
                <a:chExt cx="605454" cy="980420"/>
              </a:xfrm>
            </p:grpSpPr>
            <p:sp>
              <p:nvSpPr>
                <p:cNvPr id="3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36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4303196" y="3581400"/>
                  <a:ext cx="518091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K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329491" y="4132263"/>
                  <a:ext cx="458803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9"/>
              <p:cNvGrpSpPr>
                <a:grpSpLocks/>
              </p:cNvGrpSpPr>
              <p:nvPr/>
            </p:nvGrpSpPr>
            <p:grpSpPr bwMode="auto">
              <a:xfrm>
                <a:off x="5980840" y="1457980"/>
                <a:ext cx="641923" cy="980420"/>
                <a:chOff x="4264709" y="3581400"/>
                <a:chExt cx="641923" cy="980420"/>
              </a:xfrm>
            </p:grpSpPr>
            <p:sp>
              <p:nvSpPr>
                <p:cNvPr id="32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 dirty="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33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4264709" y="3581400"/>
                  <a:ext cx="64192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Na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327641" y="4131608"/>
                  <a:ext cx="461977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3"/>
              <p:cNvGrpSpPr>
                <a:grpSpLocks/>
              </p:cNvGrpSpPr>
              <p:nvPr/>
            </p:nvGrpSpPr>
            <p:grpSpPr bwMode="auto">
              <a:xfrm>
                <a:off x="7276770" y="1447800"/>
                <a:ext cx="605454" cy="980420"/>
                <a:chOff x="4267200" y="3581400"/>
                <a:chExt cx="605454" cy="980420"/>
              </a:xfrm>
            </p:grpSpPr>
            <p:sp>
              <p:nvSpPr>
                <p:cNvPr id="29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4267200" y="4038600"/>
                  <a:ext cx="605454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 dirty="0">
                      <a:latin typeface="Calibri" charset="0"/>
                    </a:rPr>
                    <a:t>∑G</a:t>
                  </a:r>
                </a:p>
              </p:txBody>
            </p:sp>
            <p:sp>
              <p:nvSpPr>
                <p:cNvPr id="30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4277538" y="3581400"/>
                  <a:ext cx="56768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800">
                      <a:latin typeface="Calibri" charset="0"/>
                    </a:rPr>
                    <a:t>G</a:t>
                  </a:r>
                  <a:r>
                    <a:rPr lang="en-US" sz="2400" baseline="-25000">
                      <a:latin typeface="Calibri" charset="0"/>
                    </a:rPr>
                    <a:t>Cl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329645" y="4132263"/>
                  <a:ext cx="458802" cy="1587"/>
                </a:xfrm>
                <a:prstGeom prst="line">
                  <a:avLst/>
                </a:prstGeom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810000" y="990600"/>
              <a:ext cx="54864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[</a:t>
              </a:r>
              <a:r>
                <a:rPr lang="en-US" dirty="0">
                  <a:latin typeface="Calibri" charset="0"/>
                </a:rPr>
                <a:t>where </a:t>
              </a:r>
              <a:r>
                <a:rPr lang="en-US" sz="2000" dirty="0">
                  <a:latin typeface="Calibri" charset="0"/>
                </a:rPr>
                <a:t>∑G  </a:t>
              </a:r>
              <a:r>
                <a:rPr lang="en-US" sz="2000" baseline="-25000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=  G</a:t>
              </a:r>
              <a:r>
                <a:rPr lang="en-US" sz="2400" baseline="-25000" dirty="0">
                  <a:latin typeface="Calibri" charset="0"/>
                </a:rPr>
                <a:t>K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+ </a:t>
              </a:r>
              <a:r>
                <a:rPr lang="en-US" sz="20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Na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000" dirty="0">
                  <a:latin typeface="Calibri" charset="0"/>
                </a:rPr>
                <a:t>+ </a:t>
              </a:r>
              <a:r>
                <a:rPr lang="en-US" sz="2000" dirty="0" err="1">
                  <a:latin typeface="Calibri" charset="0"/>
                </a:rPr>
                <a:t>G</a:t>
              </a:r>
              <a:r>
                <a:rPr lang="en-US" sz="2400" baseline="-25000" dirty="0" err="1">
                  <a:latin typeface="Calibri" charset="0"/>
                </a:rPr>
                <a:t>Cl</a:t>
              </a:r>
              <a:r>
                <a:rPr lang="en-US" dirty="0">
                  <a:latin typeface="Calibri" charset="0"/>
                </a:rPr>
                <a:t> </a:t>
              </a:r>
              <a:r>
                <a:rPr lang="en-US" sz="2800" dirty="0">
                  <a:latin typeface="Calibri" charset="0"/>
                </a:rPr>
                <a:t>]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62000" y="1390551"/>
            <a:ext cx="7680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charset="0"/>
              </a:rPr>
              <a:t>Ohm’s Law</a:t>
            </a:r>
            <a:r>
              <a:rPr lang="en-US" sz="2400" dirty="0">
                <a:latin typeface="Calibri" charset="0"/>
              </a:rPr>
              <a:t>:</a:t>
            </a:r>
            <a:r>
              <a:rPr lang="en-US" sz="2800" dirty="0">
                <a:latin typeface="Calibri" charset="0"/>
              </a:rPr>
              <a:t>					V = IR, I = V/R</a:t>
            </a:r>
            <a:endParaRPr lang="en-US" sz="2800" dirty="0"/>
          </a:p>
        </p:txBody>
      </p:sp>
      <p:sp>
        <p:nvSpPr>
          <p:cNvPr id="39" name="Rectangle 38"/>
          <p:cNvSpPr/>
          <p:nvPr/>
        </p:nvSpPr>
        <p:spPr>
          <a:xfrm>
            <a:off x="762000" y="5572780"/>
            <a:ext cx="8129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charset="0"/>
              </a:rPr>
              <a:t>Force-pathway equation: 	I</a:t>
            </a:r>
            <a:r>
              <a:rPr lang="en-US" sz="2800" baseline="-25000" dirty="0">
                <a:latin typeface="Calibri" charset="0"/>
              </a:rPr>
              <a:t>x</a:t>
            </a:r>
            <a:r>
              <a:rPr lang="en-US" sz="2800" dirty="0">
                <a:latin typeface="Calibri" charset="0"/>
              </a:rPr>
              <a:t> = (</a:t>
            </a:r>
            <a:r>
              <a:rPr lang="en-US" sz="2800" dirty="0" err="1">
                <a:latin typeface="Calibri" charset="0"/>
              </a:rPr>
              <a:t>V</a:t>
            </a:r>
            <a:r>
              <a:rPr lang="en-US" sz="2800" baseline="-25000" dirty="0" err="1">
                <a:latin typeface="Calibri" charset="0"/>
              </a:rPr>
              <a:t>m</a:t>
            </a:r>
            <a:r>
              <a:rPr lang="en-US" sz="2800" dirty="0">
                <a:latin typeface="Calibri" charset="0"/>
              </a:rPr>
              <a:t> – E</a:t>
            </a:r>
            <a:r>
              <a:rPr lang="en-US" sz="2800" baseline="-25000" dirty="0">
                <a:latin typeface="Calibri" charset="0"/>
              </a:rPr>
              <a:t>x</a:t>
            </a:r>
            <a:r>
              <a:rPr lang="en-US" sz="2800" dirty="0">
                <a:latin typeface="Calibri" charset="0"/>
              </a:rPr>
              <a:t>) G, G = 1/R</a:t>
            </a:r>
            <a:endParaRPr lang="en-US" sz="2800" dirty="0"/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762000" y="3082349"/>
            <a:ext cx="7932738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 charset="0"/>
              </a:rPr>
              <a:t>Nernst equation</a:t>
            </a:r>
            <a:r>
              <a:rPr lang="en-US" sz="2400" dirty="0">
                <a:latin typeface="Calibri" charset="0"/>
              </a:rPr>
              <a:t>: 	       </a:t>
            </a:r>
            <a:r>
              <a:rPr lang="en-US" sz="2800" dirty="0">
                <a:latin typeface="Calibri" charset="0"/>
              </a:rPr>
              <a:t>E</a:t>
            </a:r>
            <a:r>
              <a:rPr lang="en-US" sz="3200" baseline="-25000" dirty="0">
                <a:latin typeface="Calibri" charset="0"/>
              </a:rPr>
              <a:t>x</a:t>
            </a:r>
            <a:r>
              <a:rPr lang="en-US" sz="3200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=           </a:t>
            </a:r>
            <a:r>
              <a:rPr lang="en-US" sz="2800" dirty="0">
                <a:latin typeface="Calibri" charset="0"/>
              </a:rPr>
              <a:t>log</a:t>
            </a:r>
          </a:p>
        </p:txBody>
      </p: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5829150" y="3435961"/>
            <a:ext cx="868513" cy="83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</a:rPr>
              <a:t>[X]</a:t>
            </a:r>
            <a:r>
              <a:rPr lang="en-US" sz="2400" baseline="-25000">
                <a:latin typeface="Calibri" charset="0"/>
              </a:rPr>
              <a:t>in</a:t>
            </a:r>
          </a:p>
          <a:p>
            <a:endParaRPr lang="en-US" sz="2400">
              <a:latin typeface="Calibri" charset="0"/>
            </a:endParaRPr>
          </a:p>
        </p:txBody>
      </p:sp>
      <p:sp>
        <p:nvSpPr>
          <p:cNvPr id="44" name="TextBox 11"/>
          <p:cNvSpPr txBox="1">
            <a:spLocks noChangeArrowheads="1"/>
          </p:cNvSpPr>
          <p:nvPr/>
        </p:nvSpPr>
        <p:spPr bwMode="auto">
          <a:xfrm>
            <a:off x="5733524" y="2992437"/>
            <a:ext cx="887570" cy="83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</a:rPr>
              <a:t> [X]</a:t>
            </a:r>
            <a:r>
              <a:rPr lang="en-US" sz="2400" baseline="-25000" dirty="0">
                <a:latin typeface="Calibri" charset="0"/>
              </a:rPr>
              <a:t>out</a:t>
            </a:r>
          </a:p>
          <a:p>
            <a:endParaRPr lang="en-US" sz="2400" dirty="0">
              <a:latin typeface="Calibri" charset="0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5843382" y="3476625"/>
            <a:ext cx="549275" cy="158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876800" y="3200400"/>
            <a:ext cx="4251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alibri" charset="0"/>
              </a:rPr>
              <a:t>z</a:t>
            </a:r>
            <a:r>
              <a:rPr lang="en-US" sz="3200" baseline="-25000" dirty="0" err="1">
                <a:latin typeface="Calibri" charset="0"/>
              </a:rPr>
              <a:t>x</a:t>
            </a:r>
            <a:endParaRPr lang="en-US" sz="2400" dirty="0">
              <a:latin typeface="Calibri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804387" y="2992437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</a:rPr>
              <a:t>61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4824746" y="3419659"/>
            <a:ext cx="550862" cy="158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2000" y="3810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362028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2476500" y="2355850"/>
            <a:ext cx="1516063" cy="1206500"/>
            <a:chOff x="2340" y="5618"/>
            <a:chExt cx="2387" cy="1899"/>
          </a:xfrm>
        </p:grpSpPr>
        <p:grpSp>
          <p:nvGrpSpPr>
            <p:cNvPr id="5" name="Group 159"/>
            <p:cNvGrpSpPr>
              <a:grpSpLocks/>
            </p:cNvGrpSpPr>
            <p:nvPr/>
          </p:nvGrpSpPr>
          <p:grpSpPr bwMode="auto">
            <a:xfrm>
              <a:off x="2340" y="5928"/>
              <a:ext cx="962" cy="627"/>
              <a:chOff x="2340" y="5928"/>
              <a:chExt cx="962" cy="627"/>
            </a:xfrm>
          </p:grpSpPr>
          <p:sp>
            <p:nvSpPr>
              <p:cNvPr id="71" name="Oval 179"/>
              <p:cNvSpPr>
                <a:spLocks noChangeArrowheads="1"/>
              </p:cNvSpPr>
              <p:nvPr/>
            </p:nvSpPr>
            <p:spPr bwMode="auto">
              <a:xfrm>
                <a:off x="2361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78"/>
              <p:cNvSpPr>
                <a:spLocks noChangeArrowheads="1"/>
              </p:cNvSpPr>
              <p:nvPr/>
            </p:nvSpPr>
            <p:spPr bwMode="auto">
              <a:xfrm>
                <a:off x="3109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77"/>
              <p:cNvSpPr>
                <a:spLocks noChangeArrowheads="1"/>
              </p:cNvSpPr>
              <p:nvPr/>
            </p:nvSpPr>
            <p:spPr bwMode="auto">
              <a:xfrm>
                <a:off x="2735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6"/>
              <p:cNvSpPr>
                <a:spLocks noChangeArrowheads="1"/>
              </p:cNvSpPr>
              <p:nvPr/>
            </p:nvSpPr>
            <p:spPr bwMode="auto">
              <a:xfrm>
                <a:off x="2548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5"/>
              <p:cNvSpPr>
                <a:spLocks noChangeArrowheads="1"/>
              </p:cNvSpPr>
              <p:nvPr/>
            </p:nvSpPr>
            <p:spPr bwMode="auto">
              <a:xfrm>
                <a:off x="2922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6" name="Group 172"/>
              <p:cNvGrpSpPr>
                <a:grpSpLocks/>
              </p:cNvGrpSpPr>
              <p:nvPr/>
            </p:nvGrpSpPr>
            <p:grpSpPr bwMode="auto">
              <a:xfrm>
                <a:off x="2340" y="6120"/>
                <a:ext cx="197" cy="420"/>
                <a:chOff x="2340" y="6120"/>
                <a:chExt cx="197" cy="420"/>
              </a:xfrm>
            </p:grpSpPr>
            <p:sp>
              <p:nvSpPr>
                <p:cNvPr id="89" name="Freeform 174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173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" name="Group 169"/>
              <p:cNvGrpSpPr>
                <a:grpSpLocks/>
              </p:cNvGrpSpPr>
              <p:nvPr/>
            </p:nvGrpSpPr>
            <p:grpSpPr bwMode="auto">
              <a:xfrm>
                <a:off x="2550" y="6120"/>
                <a:ext cx="197" cy="420"/>
                <a:chOff x="2340" y="6120"/>
                <a:chExt cx="197" cy="420"/>
              </a:xfrm>
            </p:grpSpPr>
            <p:sp>
              <p:nvSpPr>
                <p:cNvPr id="87" name="Freeform 171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170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8" name="Group 166"/>
              <p:cNvGrpSpPr>
                <a:grpSpLocks/>
              </p:cNvGrpSpPr>
              <p:nvPr/>
            </p:nvGrpSpPr>
            <p:grpSpPr bwMode="auto">
              <a:xfrm>
                <a:off x="2730" y="6120"/>
                <a:ext cx="197" cy="420"/>
                <a:chOff x="2340" y="6120"/>
                <a:chExt cx="197" cy="420"/>
              </a:xfrm>
            </p:grpSpPr>
            <p:sp>
              <p:nvSpPr>
                <p:cNvPr id="85" name="Freeform 168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167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9" name="Group 163"/>
              <p:cNvGrpSpPr>
                <a:grpSpLocks/>
              </p:cNvGrpSpPr>
              <p:nvPr/>
            </p:nvGrpSpPr>
            <p:grpSpPr bwMode="auto">
              <a:xfrm>
                <a:off x="2925" y="6135"/>
                <a:ext cx="197" cy="420"/>
                <a:chOff x="2340" y="6120"/>
                <a:chExt cx="197" cy="420"/>
              </a:xfrm>
            </p:grpSpPr>
            <p:sp>
              <p:nvSpPr>
                <p:cNvPr id="83" name="Freeform 165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164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160"/>
              <p:cNvGrpSpPr>
                <a:grpSpLocks/>
              </p:cNvGrpSpPr>
              <p:nvPr/>
            </p:nvGrpSpPr>
            <p:grpSpPr bwMode="auto">
              <a:xfrm>
                <a:off x="3105" y="6135"/>
                <a:ext cx="197" cy="420"/>
                <a:chOff x="2340" y="6120"/>
                <a:chExt cx="197" cy="420"/>
              </a:xfrm>
            </p:grpSpPr>
            <p:sp>
              <p:nvSpPr>
                <p:cNvPr id="81" name="Freeform 162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61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3750" y="5943"/>
              <a:ext cx="962" cy="627"/>
              <a:chOff x="2340" y="5928"/>
              <a:chExt cx="962" cy="627"/>
            </a:xfrm>
          </p:grpSpPr>
          <p:sp>
            <p:nvSpPr>
              <p:cNvPr id="51" name="Oval 158"/>
              <p:cNvSpPr>
                <a:spLocks noChangeArrowheads="1"/>
              </p:cNvSpPr>
              <p:nvPr/>
            </p:nvSpPr>
            <p:spPr bwMode="auto">
              <a:xfrm>
                <a:off x="2361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57"/>
              <p:cNvSpPr>
                <a:spLocks noChangeArrowheads="1"/>
              </p:cNvSpPr>
              <p:nvPr/>
            </p:nvSpPr>
            <p:spPr bwMode="auto">
              <a:xfrm>
                <a:off x="3109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56"/>
              <p:cNvSpPr>
                <a:spLocks noChangeArrowheads="1"/>
              </p:cNvSpPr>
              <p:nvPr/>
            </p:nvSpPr>
            <p:spPr bwMode="auto">
              <a:xfrm>
                <a:off x="2735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55"/>
              <p:cNvSpPr>
                <a:spLocks noChangeArrowheads="1"/>
              </p:cNvSpPr>
              <p:nvPr/>
            </p:nvSpPr>
            <p:spPr bwMode="auto">
              <a:xfrm>
                <a:off x="2548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154"/>
              <p:cNvSpPr>
                <a:spLocks noChangeArrowheads="1"/>
              </p:cNvSpPr>
              <p:nvPr/>
            </p:nvSpPr>
            <p:spPr bwMode="auto">
              <a:xfrm>
                <a:off x="2922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6" name="Group 151"/>
              <p:cNvGrpSpPr>
                <a:grpSpLocks/>
              </p:cNvGrpSpPr>
              <p:nvPr/>
            </p:nvGrpSpPr>
            <p:grpSpPr bwMode="auto">
              <a:xfrm>
                <a:off x="2340" y="6120"/>
                <a:ext cx="197" cy="420"/>
                <a:chOff x="2340" y="6120"/>
                <a:chExt cx="197" cy="420"/>
              </a:xfrm>
            </p:grpSpPr>
            <p:sp>
              <p:nvSpPr>
                <p:cNvPr id="69" name="Freeform 153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52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7" name="Group 148"/>
              <p:cNvGrpSpPr>
                <a:grpSpLocks/>
              </p:cNvGrpSpPr>
              <p:nvPr/>
            </p:nvGrpSpPr>
            <p:grpSpPr bwMode="auto">
              <a:xfrm>
                <a:off x="2550" y="6120"/>
                <a:ext cx="197" cy="420"/>
                <a:chOff x="2340" y="6120"/>
                <a:chExt cx="197" cy="420"/>
              </a:xfrm>
            </p:grpSpPr>
            <p:sp>
              <p:nvSpPr>
                <p:cNvPr id="67" name="Freeform 150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149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145"/>
              <p:cNvGrpSpPr>
                <a:grpSpLocks/>
              </p:cNvGrpSpPr>
              <p:nvPr/>
            </p:nvGrpSpPr>
            <p:grpSpPr bwMode="auto">
              <a:xfrm>
                <a:off x="2730" y="6120"/>
                <a:ext cx="197" cy="420"/>
                <a:chOff x="2340" y="6120"/>
                <a:chExt cx="197" cy="420"/>
              </a:xfrm>
            </p:grpSpPr>
            <p:sp>
              <p:nvSpPr>
                <p:cNvPr id="65" name="Freeform 147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146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142"/>
              <p:cNvGrpSpPr>
                <a:grpSpLocks/>
              </p:cNvGrpSpPr>
              <p:nvPr/>
            </p:nvGrpSpPr>
            <p:grpSpPr bwMode="auto">
              <a:xfrm>
                <a:off x="2925" y="6135"/>
                <a:ext cx="197" cy="420"/>
                <a:chOff x="2340" y="6120"/>
                <a:chExt cx="197" cy="420"/>
              </a:xfrm>
            </p:grpSpPr>
            <p:sp>
              <p:nvSpPr>
                <p:cNvPr id="63" name="Freeform 144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143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139"/>
              <p:cNvGrpSpPr>
                <a:grpSpLocks/>
              </p:cNvGrpSpPr>
              <p:nvPr/>
            </p:nvGrpSpPr>
            <p:grpSpPr bwMode="auto">
              <a:xfrm>
                <a:off x="3105" y="6135"/>
                <a:ext cx="197" cy="420"/>
                <a:chOff x="2340" y="6120"/>
                <a:chExt cx="197" cy="420"/>
              </a:xfrm>
            </p:grpSpPr>
            <p:sp>
              <p:nvSpPr>
                <p:cNvPr id="61" name="Freeform 141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140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117"/>
            <p:cNvGrpSpPr>
              <a:grpSpLocks/>
            </p:cNvGrpSpPr>
            <p:nvPr/>
          </p:nvGrpSpPr>
          <p:grpSpPr bwMode="auto">
            <a:xfrm flipV="1">
              <a:off x="2340" y="6603"/>
              <a:ext cx="962" cy="627"/>
              <a:chOff x="2340" y="5928"/>
              <a:chExt cx="962" cy="627"/>
            </a:xfrm>
          </p:grpSpPr>
          <p:sp>
            <p:nvSpPr>
              <p:cNvPr id="31" name="Oval 137"/>
              <p:cNvSpPr>
                <a:spLocks noChangeArrowheads="1"/>
              </p:cNvSpPr>
              <p:nvPr/>
            </p:nvSpPr>
            <p:spPr bwMode="auto">
              <a:xfrm>
                <a:off x="2361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36"/>
              <p:cNvSpPr>
                <a:spLocks noChangeArrowheads="1"/>
              </p:cNvSpPr>
              <p:nvPr/>
            </p:nvSpPr>
            <p:spPr bwMode="auto">
              <a:xfrm>
                <a:off x="3109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35"/>
              <p:cNvSpPr>
                <a:spLocks noChangeArrowheads="1"/>
              </p:cNvSpPr>
              <p:nvPr/>
            </p:nvSpPr>
            <p:spPr bwMode="auto">
              <a:xfrm>
                <a:off x="2735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34"/>
              <p:cNvSpPr>
                <a:spLocks noChangeArrowheads="1"/>
              </p:cNvSpPr>
              <p:nvPr/>
            </p:nvSpPr>
            <p:spPr bwMode="auto">
              <a:xfrm>
                <a:off x="2548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33"/>
              <p:cNvSpPr>
                <a:spLocks noChangeArrowheads="1"/>
              </p:cNvSpPr>
              <p:nvPr/>
            </p:nvSpPr>
            <p:spPr bwMode="auto">
              <a:xfrm>
                <a:off x="2922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6" name="Group 130"/>
              <p:cNvGrpSpPr>
                <a:grpSpLocks/>
              </p:cNvGrpSpPr>
              <p:nvPr/>
            </p:nvGrpSpPr>
            <p:grpSpPr bwMode="auto">
              <a:xfrm>
                <a:off x="2340" y="6120"/>
                <a:ext cx="197" cy="420"/>
                <a:chOff x="2340" y="6120"/>
                <a:chExt cx="197" cy="420"/>
              </a:xfrm>
            </p:grpSpPr>
            <p:sp>
              <p:nvSpPr>
                <p:cNvPr id="49" name="Freeform 132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31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127"/>
              <p:cNvGrpSpPr>
                <a:grpSpLocks/>
              </p:cNvGrpSpPr>
              <p:nvPr/>
            </p:nvGrpSpPr>
            <p:grpSpPr bwMode="auto">
              <a:xfrm>
                <a:off x="2550" y="6120"/>
                <a:ext cx="197" cy="420"/>
                <a:chOff x="2340" y="6120"/>
                <a:chExt cx="197" cy="420"/>
              </a:xfrm>
            </p:grpSpPr>
            <p:sp>
              <p:nvSpPr>
                <p:cNvPr id="47" name="Freeform 129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28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124"/>
              <p:cNvGrpSpPr>
                <a:grpSpLocks/>
              </p:cNvGrpSpPr>
              <p:nvPr/>
            </p:nvGrpSpPr>
            <p:grpSpPr bwMode="auto">
              <a:xfrm>
                <a:off x="2730" y="6120"/>
                <a:ext cx="197" cy="420"/>
                <a:chOff x="2340" y="6120"/>
                <a:chExt cx="197" cy="420"/>
              </a:xfrm>
            </p:grpSpPr>
            <p:sp>
              <p:nvSpPr>
                <p:cNvPr id="45" name="Freeform 126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125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121"/>
              <p:cNvGrpSpPr>
                <a:grpSpLocks/>
              </p:cNvGrpSpPr>
              <p:nvPr/>
            </p:nvGrpSpPr>
            <p:grpSpPr bwMode="auto">
              <a:xfrm>
                <a:off x="2925" y="6135"/>
                <a:ext cx="197" cy="420"/>
                <a:chOff x="2340" y="6120"/>
                <a:chExt cx="197" cy="420"/>
              </a:xfrm>
            </p:grpSpPr>
            <p:sp>
              <p:nvSpPr>
                <p:cNvPr id="43" name="Freeform 123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22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0" name="Group 118"/>
              <p:cNvGrpSpPr>
                <a:grpSpLocks/>
              </p:cNvGrpSpPr>
              <p:nvPr/>
            </p:nvGrpSpPr>
            <p:grpSpPr bwMode="auto">
              <a:xfrm>
                <a:off x="3105" y="6135"/>
                <a:ext cx="197" cy="420"/>
                <a:chOff x="2340" y="6120"/>
                <a:chExt cx="197" cy="420"/>
              </a:xfrm>
            </p:grpSpPr>
            <p:sp>
              <p:nvSpPr>
                <p:cNvPr id="41" name="Freeform 120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19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" name="Group 96"/>
            <p:cNvGrpSpPr>
              <a:grpSpLocks/>
            </p:cNvGrpSpPr>
            <p:nvPr/>
          </p:nvGrpSpPr>
          <p:grpSpPr bwMode="auto">
            <a:xfrm flipV="1">
              <a:off x="3765" y="6588"/>
              <a:ext cx="962" cy="627"/>
              <a:chOff x="2340" y="5928"/>
              <a:chExt cx="962" cy="627"/>
            </a:xfrm>
          </p:grpSpPr>
          <p:sp>
            <p:nvSpPr>
              <p:cNvPr id="11" name="Oval 116"/>
              <p:cNvSpPr>
                <a:spLocks noChangeArrowheads="1"/>
              </p:cNvSpPr>
              <p:nvPr/>
            </p:nvSpPr>
            <p:spPr bwMode="auto">
              <a:xfrm>
                <a:off x="2361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115"/>
              <p:cNvSpPr>
                <a:spLocks noChangeArrowheads="1"/>
              </p:cNvSpPr>
              <p:nvPr/>
            </p:nvSpPr>
            <p:spPr bwMode="auto">
              <a:xfrm>
                <a:off x="3109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114"/>
              <p:cNvSpPr>
                <a:spLocks noChangeArrowheads="1"/>
              </p:cNvSpPr>
              <p:nvPr/>
            </p:nvSpPr>
            <p:spPr bwMode="auto">
              <a:xfrm>
                <a:off x="2735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113"/>
              <p:cNvSpPr>
                <a:spLocks noChangeArrowheads="1"/>
              </p:cNvSpPr>
              <p:nvPr/>
            </p:nvSpPr>
            <p:spPr bwMode="auto">
              <a:xfrm>
                <a:off x="2548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12"/>
              <p:cNvSpPr>
                <a:spLocks noChangeArrowheads="1"/>
              </p:cNvSpPr>
              <p:nvPr/>
            </p:nvSpPr>
            <p:spPr bwMode="auto">
              <a:xfrm>
                <a:off x="2922" y="5928"/>
                <a:ext cx="187" cy="1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" name="Group 109"/>
              <p:cNvGrpSpPr>
                <a:grpSpLocks/>
              </p:cNvGrpSpPr>
              <p:nvPr/>
            </p:nvGrpSpPr>
            <p:grpSpPr bwMode="auto">
              <a:xfrm>
                <a:off x="2340" y="6120"/>
                <a:ext cx="197" cy="420"/>
                <a:chOff x="2340" y="6120"/>
                <a:chExt cx="197" cy="420"/>
              </a:xfrm>
            </p:grpSpPr>
            <p:sp>
              <p:nvSpPr>
                <p:cNvPr id="29" name="Freeform 111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10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06"/>
              <p:cNvGrpSpPr>
                <a:grpSpLocks/>
              </p:cNvGrpSpPr>
              <p:nvPr/>
            </p:nvGrpSpPr>
            <p:grpSpPr bwMode="auto">
              <a:xfrm>
                <a:off x="2550" y="6120"/>
                <a:ext cx="197" cy="420"/>
                <a:chOff x="2340" y="6120"/>
                <a:chExt cx="197" cy="420"/>
              </a:xfrm>
            </p:grpSpPr>
            <p:sp>
              <p:nvSpPr>
                <p:cNvPr id="27" name="Freeform 108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07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103"/>
              <p:cNvGrpSpPr>
                <a:grpSpLocks/>
              </p:cNvGrpSpPr>
              <p:nvPr/>
            </p:nvGrpSpPr>
            <p:grpSpPr bwMode="auto">
              <a:xfrm>
                <a:off x="2730" y="6120"/>
                <a:ext cx="197" cy="420"/>
                <a:chOff x="2340" y="6120"/>
                <a:chExt cx="197" cy="420"/>
              </a:xfrm>
            </p:grpSpPr>
            <p:sp>
              <p:nvSpPr>
                <p:cNvPr id="25" name="Freeform 105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104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100"/>
              <p:cNvGrpSpPr>
                <a:grpSpLocks/>
              </p:cNvGrpSpPr>
              <p:nvPr/>
            </p:nvGrpSpPr>
            <p:grpSpPr bwMode="auto">
              <a:xfrm>
                <a:off x="2925" y="6135"/>
                <a:ext cx="197" cy="420"/>
                <a:chOff x="2340" y="6120"/>
                <a:chExt cx="197" cy="420"/>
              </a:xfrm>
            </p:grpSpPr>
            <p:sp>
              <p:nvSpPr>
                <p:cNvPr id="23" name="Freeform 102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01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97"/>
              <p:cNvGrpSpPr>
                <a:grpSpLocks/>
              </p:cNvGrpSpPr>
              <p:nvPr/>
            </p:nvGrpSpPr>
            <p:grpSpPr bwMode="auto">
              <a:xfrm>
                <a:off x="3105" y="6135"/>
                <a:ext cx="197" cy="420"/>
                <a:chOff x="2340" y="6120"/>
                <a:chExt cx="197" cy="420"/>
              </a:xfrm>
            </p:grpSpPr>
            <p:sp>
              <p:nvSpPr>
                <p:cNvPr id="21" name="Freeform 99"/>
                <p:cNvSpPr>
                  <a:spLocks/>
                </p:cNvSpPr>
                <p:nvPr/>
              </p:nvSpPr>
              <p:spPr bwMode="auto">
                <a:xfrm>
                  <a:off x="234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98"/>
                <p:cNvSpPr>
                  <a:spLocks/>
                </p:cNvSpPr>
                <p:nvPr/>
              </p:nvSpPr>
              <p:spPr bwMode="auto">
                <a:xfrm flipH="1">
                  <a:off x="2460" y="6120"/>
                  <a:ext cx="77" cy="420"/>
                </a:xfrm>
                <a:custGeom>
                  <a:avLst/>
                  <a:gdLst>
                    <a:gd name="T0" fmla="*/ 75 w 77"/>
                    <a:gd name="T1" fmla="*/ 0 h 420"/>
                    <a:gd name="T2" fmla="*/ 0 w 77"/>
                    <a:gd name="T3" fmla="*/ 105 h 420"/>
                    <a:gd name="T4" fmla="*/ 75 w 77"/>
                    <a:gd name="T5" fmla="*/ 255 h 420"/>
                    <a:gd name="T6" fmla="*/ 15 w 77"/>
                    <a:gd name="T7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420">
                      <a:moveTo>
                        <a:pt x="75" y="0"/>
                      </a:moveTo>
                      <a:cubicBezTo>
                        <a:pt x="37" y="31"/>
                        <a:pt x="0" y="63"/>
                        <a:pt x="0" y="105"/>
                      </a:cubicBezTo>
                      <a:cubicBezTo>
                        <a:pt x="0" y="147"/>
                        <a:pt x="73" y="203"/>
                        <a:pt x="75" y="255"/>
                      </a:cubicBezTo>
                      <a:cubicBezTo>
                        <a:pt x="77" y="307"/>
                        <a:pt x="46" y="363"/>
                        <a:pt x="15" y="420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3062" y="5633"/>
              <a:ext cx="465" cy="1884"/>
            </a:xfrm>
            <a:custGeom>
              <a:avLst/>
              <a:gdLst>
                <a:gd name="T0" fmla="*/ 163 w 465"/>
                <a:gd name="T1" fmla="*/ 262 h 1884"/>
                <a:gd name="T2" fmla="*/ 268 w 465"/>
                <a:gd name="T3" fmla="*/ 412 h 1884"/>
                <a:gd name="T4" fmla="*/ 283 w 465"/>
                <a:gd name="T5" fmla="*/ 952 h 1884"/>
                <a:gd name="T6" fmla="*/ 268 w 465"/>
                <a:gd name="T7" fmla="*/ 1612 h 1884"/>
                <a:gd name="T8" fmla="*/ 43 w 465"/>
                <a:gd name="T9" fmla="*/ 1657 h 1884"/>
                <a:gd name="T10" fmla="*/ 43 w 465"/>
                <a:gd name="T11" fmla="*/ 1747 h 1884"/>
                <a:gd name="T12" fmla="*/ 298 w 465"/>
                <a:gd name="T13" fmla="*/ 1852 h 1884"/>
                <a:gd name="T14" fmla="*/ 433 w 465"/>
                <a:gd name="T15" fmla="*/ 1552 h 1884"/>
                <a:gd name="T16" fmla="*/ 418 w 465"/>
                <a:gd name="T17" fmla="*/ 247 h 1884"/>
                <a:gd name="T18" fmla="*/ 148 w 465"/>
                <a:gd name="T19" fmla="*/ 67 h 1884"/>
                <a:gd name="T20" fmla="*/ 28 w 465"/>
                <a:gd name="T21" fmla="*/ 187 h 1884"/>
                <a:gd name="T22" fmla="*/ 163 w 465"/>
                <a:gd name="T23" fmla="*/ 26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5" h="1884">
                  <a:moveTo>
                    <a:pt x="163" y="262"/>
                  </a:moveTo>
                  <a:cubicBezTo>
                    <a:pt x="203" y="299"/>
                    <a:pt x="248" y="297"/>
                    <a:pt x="268" y="412"/>
                  </a:cubicBezTo>
                  <a:cubicBezTo>
                    <a:pt x="288" y="527"/>
                    <a:pt x="283" y="752"/>
                    <a:pt x="283" y="952"/>
                  </a:cubicBezTo>
                  <a:cubicBezTo>
                    <a:pt x="283" y="1152"/>
                    <a:pt x="308" y="1495"/>
                    <a:pt x="268" y="1612"/>
                  </a:cubicBezTo>
                  <a:cubicBezTo>
                    <a:pt x="228" y="1729"/>
                    <a:pt x="81" y="1634"/>
                    <a:pt x="43" y="1657"/>
                  </a:cubicBezTo>
                  <a:cubicBezTo>
                    <a:pt x="5" y="1680"/>
                    <a:pt x="0" y="1714"/>
                    <a:pt x="43" y="1747"/>
                  </a:cubicBezTo>
                  <a:cubicBezTo>
                    <a:pt x="86" y="1780"/>
                    <a:pt x="233" y="1884"/>
                    <a:pt x="298" y="1852"/>
                  </a:cubicBezTo>
                  <a:cubicBezTo>
                    <a:pt x="363" y="1820"/>
                    <a:pt x="413" y="1819"/>
                    <a:pt x="433" y="1552"/>
                  </a:cubicBezTo>
                  <a:cubicBezTo>
                    <a:pt x="453" y="1285"/>
                    <a:pt x="465" y="494"/>
                    <a:pt x="418" y="247"/>
                  </a:cubicBezTo>
                  <a:cubicBezTo>
                    <a:pt x="371" y="0"/>
                    <a:pt x="213" y="77"/>
                    <a:pt x="148" y="67"/>
                  </a:cubicBezTo>
                  <a:cubicBezTo>
                    <a:pt x="83" y="57"/>
                    <a:pt x="30" y="157"/>
                    <a:pt x="28" y="187"/>
                  </a:cubicBezTo>
                  <a:cubicBezTo>
                    <a:pt x="26" y="217"/>
                    <a:pt x="123" y="225"/>
                    <a:pt x="163" y="26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4"/>
            <p:cNvSpPr>
              <a:spLocks/>
            </p:cNvSpPr>
            <p:nvPr/>
          </p:nvSpPr>
          <p:spPr bwMode="auto">
            <a:xfrm flipH="1">
              <a:off x="3572" y="5618"/>
              <a:ext cx="465" cy="1884"/>
            </a:xfrm>
            <a:custGeom>
              <a:avLst/>
              <a:gdLst>
                <a:gd name="T0" fmla="*/ 163 w 465"/>
                <a:gd name="T1" fmla="*/ 262 h 1884"/>
                <a:gd name="T2" fmla="*/ 268 w 465"/>
                <a:gd name="T3" fmla="*/ 412 h 1884"/>
                <a:gd name="T4" fmla="*/ 283 w 465"/>
                <a:gd name="T5" fmla="*/ 952 h 1884"/>
                <a:gd name="T6" fmla="*/ 268 w 465"/>
                <a:gd name="T7" fmla="*/ 1612 h 1884"/>
                <a:gd name="T8" fmla="*/ 43 w 465"/>
                <a:gd name="T9" fmla="*/ 1657 h 1884"/>
                <a:gd name="T10" fmla="*/ 43 w 465"/>
                <a:gd name="T11" fmla="*/ 1747 h 1884"/>
                <a:gd name="T12" fmla="*/ 298 w 465"/>
                <a:gd name="T13" fmla="*/ 1852 h 1884"/>
                <a:gd name="T14" fmla="*/ 433 w 465"/>
                <a:gd name="T15" fmla="*/ 1552 h 1884"/>
                <a:gd name="T16" fmla="*/ 418 w 465"/>
                <a:gd name="T17" fmla="*/ 247 h 1884"/>
                <a:gd name="T18" fmla="*/ 148 w 465"/>
                <a:gd name="T19" fmla="*/ 67 h 1884"/>
                <a:gd name="T20" fmla="*/ 28 w 465"/>
                <a:gd name="T21" fmla="*/ 187 h 1884"/>
                <a:gd name="T22" fmla="*/ 163 w 465"/>
                <a:gd name="T23" fmla="*/ 26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5" h="1884">
                  <a:moveTo>
                    <a:pt x="163" y="262"/>
                  </a:moveTo>
                  <a:cubicBezTo>
                    <a:pt x="203" y="299"/>
                    <a:pt x="248" y="297"/>
                    <a:pt x="268" y="412"/>
                  </a:cubicBezTo>
                  <a:cubicBezTo>
                    <a:pt x="288" y="527"/>
                    <a:pt x="283" y="752"/>
                    <a:pt x="283" y="952"/>
                  </a:cubicBezTo>
                  <a:cubicBezTo>
                    <a:pt x="283" y="1152"/>
                    <a:pt x="308" y="1495"/>
                    <a:pt x="268" y="1612"/>
                  </a:cubicBezTo>
                  <a:cubicBezTo>
                    <a:pt x="228" y="1729"/>
                    <a:pt x="81" y="1634"/>
                    <a:pt x="43" y="1657"/>
                  </a:cubicBezTo>
                  <a:cubicBezTo>
                    <a:pt x="5" y="1680"/>
                    <a:pt x="0" y="1714"/>
                    <a:pt x="43" y="1747"/>
                  </a:cubicBezTo>
                  <a:cubicBezTo>
                    <a:pt x="86" y="1780"/>
                    <a:pt x="233" y="1884"/>
                    <a:pt x="298" y="1852"/>
                  </a:cubicBezTo>
                  <a:cubicBezTo>
                    <a:pt x="363" y="1820"/>
                    <a:pt x="413" y="1819"/>
                    <a:pt x="433" y="1552"/>
                  </a:cubicBezTo>
                  <a:cubicBezTo>
                    <a:pt x="453" y="1285"/>
                    <a:pt x="465" y="494"/>
                    <a:pt x="418" y="247"/>
                  </a:cubicBezTo>
                  <a:cubicBezTo>
                    <a:pt x="371" y="0"/>
                    <a:pt x="213" y="77"/>
                    <a:pt x="148" y="67"/>
                  </a:cubicBezTo>
                  <a:cubicBezTo>
                    <a:pt x="83" y="57"/>
                    <a:pt x="30" y="157"/>
                    <a:pt x="28" y="187"/>
                  </a:cubicBezTo>
                  <a:cubicBezTo>
                    <a:pt x="26" y="217"/>
                    <a:pt x="123" y="225"/>
                    <a:pt x="163" y="26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Text Box 92"/>
          <p:cNvSpPr txBox="1">
            <a:spLocks noChangeArrowheads="1"/>
          </p:cNvSpPr>
          <p:nvPr/>
        </p:nvSpPr>
        <p:spPr bwMode="auto">
          <a:xfrm>
            <a:off x="1130300" y="2770188"/>
            <a:ext cx="12001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lipid bilayer acts like a capacitor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Text Box 91"/>
          <p:cNvSpPr txBox="1">
            <a:spLocks noChangeArrowheads="1"/>
          </p:cNvSpPr>
          <p:nvPr/>
        </p:nvSpPr>
        <p:spPr bwMode="auto">
          <a:xfrm>
            <a:off x="2127250" y="3930650"/>
            <a:ext cx="11525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Ion channels act like resistors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Line 90"/>
          <p:cNvSpPr>
            <a:spLocks noChangeShapeType="1"/>
          </p:cNvSpPr>
          <p:nvPr/>
        </p:nvSpPr>
        <p:spPr bwMode="auto">
          <a:xfrm flipV="1">
            <a:off x="2211388" y="2874963"/>
            <a:ext cx="252412" cy="60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89"/>
          <p:cNvSpPr>
            <a:spLocks noChangeShapeType="1"/>
          </p:cNvSpPr>
          <p:nvPr/>
        </p:nvSpPr>
        <p:spPr bwMode="auto">
          <a:xfrm flipV="1">
            <a:off x="2786063" y="3632200"/>
            <a:ext cx="257175" cy="323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Oval 88"/>
          <p:cNvSpPr>
            <a:spLocks noChangeArrowheads="1"/>
          </p:cNvSpPr>
          <p:nvPr/>
        </p:nvSpPr>
        <p:spPr bwMode="auto">
          <a:xfrm>
            <a:off x="4448175" y="2425700"/>
            <a:ext cx="1428750" cy="12858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Oval 87"/>
          <p:cNvSpPr>
            <a:spLocks noChangeArrowheads="1"/>
          </p:cNvSpPr>
          <p:nvPr/>
        </p:nvSpPr>
        <p:spPr bwMode="auto">
          <a:xfrm>
            <a:off x="4572000" y="2549525"/>
            <a:ext cx="1162050" cy="105727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 Box 86"/>
          <p:cNvSpPr txBox="1">
            <a:spLocks noChangeArrowheads="1"/>
          </p:cNvSpPr>
          <p:nvPr/>
        </p:nvSpPr>
        <p:spPr bwMode="auto">
          <a:xfrm>
            <a:off x="5892800" y="2235200"/>
            <a:ext cx="154305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membrane of a neuron can be viewed as tons of little parallel RC circuits.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8" name="Group 73"/>
          <p:cNvGrpSpPr>
            <a:grpSpLocks/>
          </p:cNvGrpSpPr>
          <p:nvPr/>
        </p:nvGrpSpPr>
        <p:grpSpPr bwMode="auto">
          <a:xfrm>
            <a:off x="5295900" y="3508375"/>
            <a:ext cx="257175" cy="393700"/>
            <a:chOff x="8190" y="9750"/>
            <a:chExt cx="405" cy="619"/>
          </a:xfrm>
        </p:grpSpPr>
        <p:grpSp>
          <p:nvGrpSpPr>
            <p:cNvPr id="99" name="Group 82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08" name="Line 85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Line 84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Line 83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0" name="Freeform 81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76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04" name="Line 80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Line 79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78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Line 77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Line 75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74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60"/>
          <p:cNvGrpSpPr>
            <a:grpSpLocks/>
          </p:cNvGrpSpPr>
          <p:nvPr/>
        </p:nvGrpSpPr>
        <p:grpSpPr bwMode="auto">
          <a:xfrm rot="1419609">
            <a:off x="4933950" y="3546475"/>
            <a:ext cx="257175" cy="393700"/>
            <a:chOff x="8190" y="9750"/>
            <a:chExt cx="405" cy="619"/>
          </a:xfrm>
        </p:grpSpPr>
        <p:grpSp>
          <p:nvGrpSpPr>
            <p:cNvPr id="112" name="Group 69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21" name="Line 72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Line 71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Line 70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3" name="Freeform 68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4" name="Group 63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17" name="Line 67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66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Line 65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Line 64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5" name="Line 62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61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47"/>
          <p:cNvGrpSpPr>
            <a:grpSpLocks/>
          </p:cNvGrpSpPr>
          <p:nvPr/>
        </p:nvGrpSpPr>
        <p:grpSpPr bwMode="auto">
          <a:xfrm rot="2857464">
            <a:off x="4610100" y="3422651"/>
            <a:ext cx="257175" cy="393700"/>
            <a:chOff x="8190" y="9750"/>
            <a:chExt cx="405" cy="619"/>
          </a:xfrm>
        </p:grpSpPr>
        <p:grpSp>
          <p:nvGrpSpPr>
            <p:cNvPr id="125" name="Group 56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34" name="Line 59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Line 58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Line 57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6" name="Freeform 55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7" name="Group 50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30" name="Line 54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53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52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51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8" name="Line 49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48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34"/>
          <p:cNvGrpSpPr>
            <a:grpSpLocks/>
          </p:cNvGrpSpPr>
          <p:nvPr/>
        </p:nvGrpSpPr>
        <p:grpSpPr bwMode="auto">
          <a:xfrm rot="5311077">
            <a:off x="4381500" y="3155951"/>
            <a:ext cx="257175" cy="393700"/>
            <a:chOff x="8190" y="9750"/>
            <a:chExt cx="405" cy="619"/>
          </a:xfrm>
        </p:grpSpPr>
        <p:grpSp>
          <p:nvGrpSpPr>
            <p:cNvPr id="138" name="Group 43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47" name="Line 46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Line 45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Line 44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Freeform 42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0" name="Group 37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43" name="Line 41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Line 40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39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Line 38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1" name="Line 36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35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21"/>
          <p:cNvGrpSpPr>
            <a:grpSpLocks/>
          </p:cNvGrpSpPr>
          <p:nvPr/>
        </p:nvGrpSpPr>
        <p:grpSpPr bwMode="auto">
          <a:xfrm rot="20059330">
            <a:off x="5581650" y="3308350"/>
            <a:ext cx="257175" cy="393700"/>
            <a:chOff x="8190" y="9750"/>
            <a:chExt cx="405" cy="619"/>
          </a:xfrm>
        </p:grpSpPr>
        <p:grpSp>
          <p:nvGrpSpPr>
            <p:cNvPr id="151" name="Group 30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60" name="Line 33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Line 32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Line 31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2" name="Freeform 29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3" name="Group 24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56" name="Line 28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27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Line 26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Line 25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Line 23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22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8"/>
          <p:cNvGrpSpPr>
            <a:grpSpLocks/>
          </p:cNvGrpSpPr>
          <p:nvPr/>
        </p:nvGrpSpPr>
        <p:grpSpPr bwMode="auto">
          <a:xfrm rot="17865704">
            <a:off x="5705475" y="2995613"/>
            <a:ext cx="257175" cy="393700"/>
            <a:chOff x="8190" y="9750"/>
            <a:chExt cx="405" cy="619"/>
          </a:xfrm>
        </p:grpSpPr>
        <p:grpSp>
          <p:nvGrpSpPr>
            <p:cNvPr id="164" name="Group 17"/>
            <p:cNvGrpSpPr>
              <a:grpSpLocks/>
            </p:cNvGrpSpPr>
            <p:nvPr/>
          </p:nvGrpSpPr>
          <p:grpSpPr bwMode="auto">
            <a:xfrm rot="-957090">
              <a:off x="8366" y="10175"/>
              <a:ext cx="224" cy="194"/>
              <a:chOff x="2735" y="7798"/>
              <a:chExt cx="374" cy="269"/>
            </a:xfrm>
          </p:grpSpPr>
          <p:sp>
            <p:nvSpPr>
              <p:cNvPr id="173" name="Line 20"/>
              <p:cNvSpPr>
                <a:spLocks noChangeShapeType="1"/>
              </p:cNvSpPr>
              <p:nvPr/>
            </p:nvSpPr>
            <p:spPr bwMode="auto">
              <a:xfrm>
                <a:off x="2922" y="7798"/>
                <a:ext cx="0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Line 19"/>
              <p:cNvSpPr>
                <a:spLocks noChangeShapeType="1"/>
              </p:cNvSpPr>
              <p:nvPr/>
            </p:nvSpPr>
            <p:spPr bwMode="auto">
              <a:xfrm>
                <a:off x="2735" y="7985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Line 18"/>
              <p:cNvSpPr>
                <a:spLocks noChangeShapeType="1"/>
              </p:cNvSpPr>
              <p:nvPr/>
            </p:nvSpPr>
            <p:spPr bwMode="auto">
              <a:xfrm>
                <a:off x="2832" y="8067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5" name="Freeform 16"/>
            <p:cNvSpPr>
              <a:spLocks/>
            </p:cNvSpPr>
            <p:nvPr/>
          </p:nvSpPr>
          <p:spPr bwMode="auto">
            <a:xfrm rot="4081625">
              <a:off x="8326" y="9882"/>
              <a:ext cx="383" cy="131"/>
            </a:xfrm>
            <a:custGeom>
              <a:avLst/>
              <a:gdLst>
                <a:gd name="T0" fmla="*/ 0 w 2618"/>
                <a:gd name="T1" fmla="*/ 187 h 374"/>
                <a:gd name="T2" fmla="*/ 187 w 2618"/>
                <a:gd name="T3" fmla="*/ 187 h 374"/>
                <a:gd name="T4" fmla="*/ 374 w 2618"/>
                <a:gd name="T5" fmla="*/ 0 h 374"/>
                <a:gd name="T6" fmla="*/ 748 w 2618"/>
                <a:gd name="T7" fmla="*/ 374 h 374"/>
                <a:gd name="T8" fmla="*/ 1122 w 2618"/>
                <a:gd name="T9" fmla="*/ 0 h 374"/>
                <a:gd name="T10" fmla="*/ 1496 w 2618"/>
                <a:gd name="T11" fmla="*/ 374 h 374"/>
                <a:gd name="T12" fmla="*/ 1870 w 2618"/>
                <a:gd name="T13" fmla="*/ 0 h 374"/>
                <a:gd name="T14" fmla="*/ 2244 w 2618"/>
                <a:gd name="T15" fmla="*/ 374 h 374"/>
                <a:gd name="T16" fmla="*/ 2431 w 2618"/>
                <a:gd name="T17" fmla="*/ 187 h 374"/>
                <a:gd name="T18" fmla="*/ 2618 w 2618"/>
                <a:gd name="T19" fmla="*/ 18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8" h="374">
                  <a:moveTo>
                    <a:pt x="0" y="187"/>
                  </a:moveTo>
                  <a:lnTo>
                    <a:pt x="187" y="187"/>
                  </a:lnTo>
                  <a:lnTo>
                    <a:pt x="374" y="0"/>
                  </a:lnTo>
                  <a:lnTo>
                    <a:pt x="748" y="374"/>
                  </a:lnTo>
                  <a:lnTo>
                    <a:pt x="1122" y="0"/>
                  </a:lnTo>
                  <a:lnTo>
                    <a:pt x="1496" y="374"/>
                  </a:lnTo>
                  <a:lnTo>
                    <a:pt x="1870" y="0"/>
                  </a:lnTo>
                  <a:lnTo>
                    <a:pt x="2244" y="374"/>
                  </a:lnTo>
                  <a:lnTo>
                    <a:pt x="2431" y="187"/>
                  </a:lnTo>
                  <a:lnTo>
                    <a:pt x="2618" y="1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6" name="Group 11"/>
            <p:cNvGrpSpPr>
              <a:grpSpLocks/>
            </p:cNvGrpSpPr>
            <p:nvPr/>
          </p:nvGrpSpPr>
          <p:grpSpPr bwMode="auto">
            <a:xfrm rot="-11835982">
              <a:off x="8190" y="9829"/>
              <a:ext cx="187" cy="374"/>
              <a:chOff x="2922" y="4619"/>
              <a:chExt cx="374" cy="935"/>
            </a:xfrm>
          </p:grpSpPr>
          <p:sp>
            <p:nvSpPr>
              <p:cNvPr id="169" name="Line 15"/>
              <p:cNvSpPr>
                <a:spLocks noChangeShapeType="1"/>
              </p:cNvSpPr>
              <p:nvPr/>
            </p:nvSpPr>
            <p:spPr bwMode="auto">
              <a:xfrm>
                <a:off x="3109" y="4619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Line 14"/>
              <p:cNvSpPr>
                <a:spLocks noChangeShapeType="1"/>
              </p:cNvSpPr>
              <p:nvPr/>
            </p:nvSpPr>
            <p:spPr bwMode="auto">
              <a:xfrm>
                <a:off x="3109" y="5180"/>
                <a:ext cx="0" cy="3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Line 13"/>
              <p:cNvSpPr>
                <a:spLocks noChangeShapeType="1"/>
              </p:cNvSpPr>
              <p:nvPr/>
            </p:nvSpPr>
            <p:spPr bwMode="auto">
              <a:xfrm>
                <a:off x="2922" y="4993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Line 12"/>
              <p:cNvSpPr>
                <a:spLocks noChangeShapeType="1"/>
              </p:cNvSpPr>
              <p:nvPr/>
            </p:nvSpPr>
            <p:spPr bwMode="auto">
              <a:xfrm>
                <a:off x="2922" y="5180"/>
                <a:ext cx="37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7" name="Line 10"/>
            <p:cNvSpPr>
              <a:spLocks noChangeShapeType="1"/>
            </p:cNvSpPr>
            <p:nvPr/>
          </p:nvSpPr>
          <p:spPr bwMode="auto">
            <a:xfrm flipV="1">
              <a:off x="8235" y="9750"/>
              <a:ext cx="22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9"/>
            <p:cNvSpPr>
              <a:spLocks noChangeShapeType="1"/>
            </p:cNvSpPr>
            <p:nvPr/>
          </p:nvSpPr>
          <p:spPr bwMode="auto">
            <a:xfrm flipV="1">
              <a:off x="8340" y="10125"/>
              <a:ext cx="255" cy="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6" name="Text Box 7"/>
          <p:cNvSpPr txBox="1">
            <a:spLocks noChangeArrowheads="1"/>
          </p:cNvSpPr>
          <p:nvPr/>
        </p:nvSpPr>
        <p:spPr bwMode="auto">
          <a:xfrm>
            <a:off x="3873500" y="2036763"/>
            <a:ext cx="9382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soma of a neuron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Line 6"/>
          <p:cNvSpPr>
            <a:spLocks noChangeShapeType="1"/>
          </p:cNvSpPr>
          <p:nvPr/>
        </p:nvSpPr>
        <p:spPr bwMode="auto">
          <a:xfrm>
            <a:off x="4524375" y="2339975"/>
            <a:ext cx="161925" cy="2000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5892800" y="3565525"/>
            <a:ext cx="17827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grounds are all shown on the outside because, by convention, we measure membrane potential as the inside voltage relative to the outside.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Line 4"/>
          <p:cNvSpPr>
            <a:spLocks noChangeShapeType="1"/>
          </p:cNvSpPr>
          <p:nvPr/>
        </p:nvSpPr>
        <p:spPr bwMode="auto">
          <a:xfrm flipH="1">
            <a:off x="5591175" y="3879850"/>
            <a:ext cx="301625" cy="57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3"/>
          <p:cNvSpPr>
            <a:spLocks noChangeShapeType="1"/>
          </p:cNvSpPr>
          <p:nvPr/>
        </p:nvSpPr>
        <p:spPr bwMode="auto">
          <a:xfrm>
            <a:off x="5143500" y="2806700"/>
            <a:ext cx="0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Text Box 2"/>
          <p:cNvSpPr txBox="1">
            <a:spLocks noChangeArrowheads="1"/>
          </p:cNvSpPr>
          <p:nvPr/>
        </p:nvSpPr>
        <p:spPr bwMode="auto">
          <a:xfrm>
            <a:off x="4953000" y="2919413"/>
            <a:ext cx="228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Line 1"/>
          <p:cNvSpPr>
            <a:spLocks noChangeShapeType="1"/>
          </p:cNvSpPr>
          <p:nvPr/>
        </p:nvSpPr>
        <p:spPr bwMode="auto">
          <a:xfrm>
            <a:off x="2211388" y="3052763"/>
            <a:ext cx="236537" cy="66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762000" y="3810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The cell membrane adds capacitance</a:t>
            </a:r>
          </a:p>
        </p:txBody>
      </p:sp>
    </p:spTree>
    <p:extLst>
      <p:ext uri="{BB962C8B-B14F-4D97-AF65-F5344CB8AC3E}">
        <p14:creationId xmlns:p14="http://schemas.microsoft.com/office/powerpoint/2010/main" val="174438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62000" y="3810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The membrane potential of neurons</a:t>
            </a:r>
          </a:p>
        </p:txBody>
      </p:sp>
      <p:grpSp>
        <p:nvGrpSpPr>
          <p:cNvPr id="2" name="Group 30"/>
          <p:cNvGrpSpPr/>
          <p:nvPr/>
        </p:nvGrpSpPr>
        <p:grpSpPr>
          <a:xfrm>
            <a:off x="762000" y="1964843"/>
            <a:ext cx="8179290" cy="4015629"/>
            <a:chOff x="1143000" y="623406"/>
            <a:chExt cx="8179290" cy="4015629"/>
          </a:xfrm>
        </p:grpSpPr>
        <p:grpSp>
          <p:nvGrpSpPr>
            <p:cNvPr id="3" name="Group 28"/>
            <p:cNvGrpSpPr/>
            <p:nvPr/>
          </p:nvGrpSpPr>
          <p:grpSpPr>
            <a:xfrm>
              <a:off x="1143000" y="658711"/>
              <a:ext cx="8179290" cy="3980324"/>
              <a:chOff x="1143000" y="658711"/>
              <a:chExt cx="8179290" cy="398032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43000" y="3007819"/>
                <a:ext cx="8179290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Calibri" pitchFamily="34" charset="0"/>
                  </a:rPr>
                  <a:t>Membrane potential </a:t>
                </a:r>
                <a:r>
                  <a:rPr lang="en-US" sz="2000" dirty="0">
                    <a:latin typeface="Calibri" pitchFamily="34" charset="0"/>
                  </a:rPr>
                  <a:t>is the voltage measured across the cell membrane;</a:t>
                </a:r>
              </a:p>
              <a:p>
                <a:r>
                  <a:rPr lang="en-US" sz="2000" dirty="0">
                    <a:latin typeface="Calibri" pitchFamily="34" charset="0"/>
                  </a:rPr>
                  <a:t>         it is represented as </a:t>
                </a:r>
                <a:r>
                  <a:rPr lang="en-US" sz="2000" dirty="0" err="1">
                    <a:latin typeface="Calibri" pitchFamily="34" charset="0"/>
                  </a:rPr>
                  <a:t>V</a:t>
                </a:r>
                <a:r>
                  <a:rPr lang="en-US" sz="2000" baseline="-25000" dirty="0" err="1">
                    <a:latin typeface="Calibri" pitchFamily="34" charset="0"/>
                  </a:rPr>
                  <a:t>m</a:t>
                </a:r>
                <a:endParaRPr lang="en-US" sz="2000" baseline="-25000" dirty="0">
                  <a:latin typeface="Calibri" pitchFamily="34" charset="0"/>
                </a:endParaRPr>
              </a:p>
              <a:p>
                <a:endParaRPr lang="en-US" sz="2000" dirty="0">
                  <a:latin typeface="Calibri" pitchFamily="34" charset="0"/>
                </a:endParaRPr>
              </a:p>
              <a:p>
                <a:r>
                  <a:rPr lang="en-US" sz="2000" dirty="0">
                    <a:latin typeface="Calibri" pitchFamily="34" charset="0"/>
                  </a:rPr>
                  <a:t>In electrophysiological recordings, the extracellular fluid is assigned a charge </a:t>
                </a:r>
              </a:p>
              <a:p>
                <a:r>
                  <a:rPr lang="en-US" sz="2000" dirty="0">
                    <a:latin typeface="Calibri" pitchFamily="34" charset="0"/>
                  </a:rPr>
                  <a:t>that is 0 (i.e., ground).</a:t>
                </a:r>
              </a:p>
            </p:txBody>
          </p:sp>
          <p:grpSp>
            <p:nvGrpSpPr>
              <p:cNvPr id="14" name="Group 17"/>
              <p:cNvGrpSpPr/>
              <p:nvPr/>
            </p:nvGrpSpPr>
            <p:grpSpPr>
              <a:xfrm>
                <a:off x="2286000" y="658711"/>
                <a:ext cx="2895600" cy="2360776"/>
                <a:chOff x="2667000" y="3220998"/>
                <a:chExt cx="2895600" cy="2360776"/>
              </a:xfrm>
            </p:grpSpPr>
            <p:grpSp>
              <p:nvGrpSpPr>
                <p:cNvPr id="15" name="Group 8"/>
                <p:cNvGrpSpPr/>
                <p:nvPr/>
              </p:nvGrpSpPr>
              <p:grpSpPr>
                <a:xfrm>
                  <a:off x="2667000" y="3429000"/>
                  <a:ext cx="2895600" cy="2152774"/>
                  <a:chOff x="457200" y="1323912"/>
                  <a:chExt cx="5105400" cy="4305549"/>
                </a:xfrm>
              </p:grpSpPr>
              <p:pic>
                <p:nvPicPr>
                  <p:cNvPr id="25" name="Picture 3" descr="1 Neuron shapes.jpeg"/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rcRect l="25592" t="6879" r="45033" b="58469"/>
                  <a:stretch>
                    <a:fillRect/>
                  </a:stretch>
                </p:blipFill>
                <p:spPr>
                  <a:xfrm>
                    <a:off x="457200" y="1419286"/>
                    <a:ext cx="4848913" cy="4210175"/>
                  </a:xfrm>
                  <a:prstGeom prst="rect">
                    <a:avLst/>
                  </a:prstGeom>
                </p:spPr>
              </p:pic>
              <p:sp>
                <p:nvSpPr>
                  <p:cNvPr id="26" name="Parallelogram 25"/>
                  <p:cNvSpPr/>
                  <p:nvPr/>
                </p:nvSpPr>
                <p:spPr>
                  <a:xfrm>
                    <a:off x="4191000" y="1323912"/>
                    <a:ext cx="1371600" cy="1343088"/>
                  </a:xfrm>
                  <a:prstGeom prst="parallelogram">
                    <a:avLst>
                      <a:gd name="adj" fmla="val 238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Oval 22"/>
                <p:cNvSpPr/>
                <p:nvPr/>
              </p:nvSpPr>
              <p:spPr>
                <a:xfrm>
                  <a:off x="4876800" y="3220998"/>
                  <a:ext cx="457200" cy="436602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3768729" y="3546618"/>
                  <a:ext cx="1121876" cy="52607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572000" y="3657600"/>
                  <a:ext cx="457200" cy="38772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/>
            <p:cNvSpPr txBox="1"/>
            <p:nvPr/>
          </p:nvSpPr>
          <p:spPr>
            <a:xfrm>
              <a:off x="4508242" y="623406"/>
              <a:ext cx="479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V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m</a:t>
              </a:r>
              <a:endParaRPr lang="en-US" sz="2400" baseline="-25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Picture 2" descr="figure_08_27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28380"/>
            <a:ext cx="3314700" cy="3272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83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1" name="Picture 39" descr="R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10541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45"/>
          <p:cNvSpPr txBox="1">
            <a:spLocks noChangeArrowheads="1"/>
          </p:cNvSpPr>
          <p:nvPr/>
        </p:nvSpPr>
        <p:spPr bwMode="auto">
          <a:xfrm>
            <a:off x="728663" y="2098675"/>
            <a:ext cx="914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means current is going into the circuit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 flipV="1">
            <a:off x="1441450" y="1658938"/>
            <a:ext cx="474663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3"/>
          <p:cNvSpPr>
            <a:spLocks/>
          </p:cNvSpPr>
          <p:nvPr/>
        </p:nvSpPr>
        <p:spPr bwMode="auto">
          <a:xfrm>
            <a:off x="5653088" y="1803400"/>
            <a:ext cx="1370012" cy="357188"/>
          </a:xfrm>
          <a:custGeom>
            <a:avLst/>
            <a:gdLst>
              <a:gd name="T0" fmla="*/ 0 w 1309"/>
              <a:gd name="T1" fmla="*/ 374 h 374"/>
              <a:gd name="T2" fmla="*/ 374 w 1309"/>
              <a:gd name="T3" fmla="*/ 374 h 374"/>
              <a:gd name="T4" fmla="*/ 374 w 1309"/>
              <a:gd name="T5" fmla="*/ 0 h 374"/>
              <a:gd name="T6" fmla="*/ 935 w 1309"/>
              <a:gd name="T7" fmla="*/ 0 h 374"/>
              <a:gd name="T8" fmla="*/ 935 w 1309"/>
              <a:gd name="T9" fmla="*/ 374 h 374"/>
              <a:gd name="T10" fmla="*/ 1309 w 1309"/>
              <a:gd name="T11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9" h="374">
                <a:moveTo>
                  <a:pt x="0" y="374"/>
                </a:moveTo>
                <a:lnTo>
                  <a:pt x="374" y="374"/>
                </a:lnTo>
                <a:lnTo>
                  <a:pt x="374" y="0"/>
                </a:lnTo>
                <a:lnTo>
                  <a:pt x="935" y="0"/>
                </a:lnTo>
                <a:lnTo>
                  <a:pt x="935" y="374"/>
                </a:lnTo>
                <a:lnTo>
                  <a:pt x="1309" y="374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 Box 44"/>
          <p:cNvSpPr txBox="1">
            <a:spLocks noChangeArrowheads="1"/>
          </p:cNvSpPr>
          <p:nvPr/>
        </p:nvSpPr>
        <p:spPr bwMode="auto">
          <a:xfrm>
            <a:off x="5599113" y="2373313"/>
            <a:ext cx="295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37"/>
          <p:cNvSpPr txBox="1">
            <a:spLocks noChangeArrowheads="1"/>
          </p:cNvSpPr>
          <p:nvPr/>
        </p:nvSpPr>
        <p:spPr bwMode="auto">
          <a:xfrm>
            <a:off x="5599113" y="3536950"/>
            <a:ext cx="295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1626064" y="3001826"/>
            <a:ext cx="2244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means that voltage is being measured across the capacitor.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(NB: The voltage is the same across every element of a parallel circuit, so the same voltage drops across the resistor.)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Line 41"/>
          <p:cNvSpPr>
            <a:spLocks noChangeShapeType="1"/>
          </p:cNvSpPr>
          <p:nvPr/>
        </p:nvSpPr>
        <p:spPr bwMode="auto">
          <a:xfrm flipH="1" flipV="1">
            <a:off x="2971800" y="2525713"/>
            <a:ext cx="0" cy="355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4648200" y="1447800"/>
            <a:ext cx="161925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this circuit, a current step like this: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4648200" y="3124200"/>
            <a:ext cx="1619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produces a voltage response like this: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0"/>
          <p:cNvGrpSpPr>
            <a:grpSpLocks/>
          </p:cNvGrpSpPr>
          <p:nvPr/>
        </p:nvGrpSpPr>
        <p:grpSpPr bwMode="auto">
          <a:xfrm>
            <a:off x="5624513" y="3414713"/>
            <a:ext cx="1398587" cy="352425"/>
            <a:chOff x="6825" y="7544"/>
            <a:chExt cx="2203" cy="556"/>
          </a:xfrm>
        </p:grpSpPr>
        <p:sp>
          <p:nvSpPr>
            <p:cNvPr id="35" name="Arc 35"/>
            <p:cNvSpPr>
              <a:spLocks/>
            </p:cNvSpPr>
            <p:nvPr/>
          </p:nvSpPr>
          <p:spPr bwMode="auto">
            <a:xfrm rot="16200000">
              <a:off x="7395" y="7635"/>
              <a:ext cx="555" cy="3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7800" y="7544"/>
              <a:ext cx="5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8670" y="8099"/>
              <a:ext cx="3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>
              <a:off x="6825" y="8099"/>
              <a:ext cx="6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rc 31"/>
            <p:cNvSpPr>
              <a:spLocks/>
            </p:cNvSpPr>
            <p:nvPr/>
          </p:nvSpPr>
          <p:spPr bwMode="auto">
            <a:xfrm rot="5400000" flipV="1">
              <a:off x="8265" y="7635"/>
              <a:ext cx="555" cy="37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6073775" y="3708400"/>
            <a:ext cx="8286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= RC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 flipH="1" flipV="1">
            <a:off x="6073775" y="3517900"/>
            <a:ext cx="238125" cy="238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46"/>
          <p:cNvSpPr>
            <a:spLocks noChangeArrowheads="1"/>
          </p:cNvSpPr>
          <p:nvPr/>
        </p:nvSpPr>
        <p:spPr bwMode="auto">
          <a:xfrm>
            <a:off x="609600" y="1524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" name="Rectangle 47"/>
          <p:cNvSpPr>
            <a:spLocks noChangeArrowheads="1"/>
          </p:cNvSpPr>
          <p:nvPr/>
        </p:nvSpPr>
        <p:spPr bwMode="auto">
          <a:xfrm>
            <a:off x="609600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8"/>
          <p:cNvSpPr>
            <a:spLocks noChangeArrowheads="1"/>
          </p:cNvSpPr>
          <p:nvPr/>
        </p:nvSpPr>
        <p:spPr bwMode="auto">
          <a:xfrm>
            <a:off x="609600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9"/>
          <p:cNvSpPr>
            <a:spLocks noChangeArrowheads="1"/>
          </p:cNvSpPr>
          <p:nvPr/>
        </p:nvSpPr>
        <p:spPr bwMode="auto">
          <a:xfrm>
            <a:off x="609600" y="1981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          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50"/>
          <p:cNvSpPr>
            <a:spLocks noChangeArrowheads="1"/>
          </p:cNvSpPr>
          <p:nvPr/>
        </p:nvSpPr>
        <p:spPr bwMode="auto">
          <a:xfrm>
            <a:off x="609600" y="3022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7" name="Rectangle 54"/>
          <p:cNvSpPr>
            <a:spLocks noChangeArrowheads="1"/>
          </p:cNvSpPr>
          <p:nvPr/>
        </p:nvSpPr>
        <p:spPr bwMode="auto">
          <a:xfrm>
            <a:off x="609600" y="3479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2000" y="3810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RC circuits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3546" y="4521199"/>
            <a:ext cx="5799219" cy="17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8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08_0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0925" y="533400"/>
            <a:ext cx="450215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6525" y="73794"/>
            <a:ext cx="9007475" cy="400101"/>
          </a:xfrm>
        </p:spPr>
        <p:txBody>
          <a:bodyPr/>
          <a:lstStyle/>
          <a:p>
            <a:r>
              <a:rPr lang="en-US" sz="2000" dirty="0">
                <a:latin typeface="Calibri" pitchFamily="34" charset="0"/>
              </a:rPr>
              <a:t>Different types of propagation/transmission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23622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505200"/>
            <a:ext cx="21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Action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858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{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288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Graded potentials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434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5486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Graded potentials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64820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Synaptic transmission</a:t>
            </a:r>
          </a:p>
        </p:txBody>
      </p:sp>
    </p:spTree>
    <p:extLst>
      <p:ext uri="{BB962C8B-B14F-4D97-AF65-F5344CB8AC3E}">
        <p14:creationId xmlns:p14="http://schemas.microsoft.com/office/powerpoint/2010/main" val="3514475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08_0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0925" y="533400"/>
            <a:ext cx="450215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6525" y="73794"/>
            <a:ext cx="9007475" cy="400101"/>
          </a:xfrm>
        </p:spPr>
        <p:txBody>
          <a:bodyPr/>
          <a:lstStyle/>
          <a:p>
            <a:r>
              <a:rPr lang="en-US" sz="2000" dirty="0">
                <a:latin typeface="Calibri" pitchFamily="34" charset="0"/>
              </a:rPr>
              <a:t>Different types of propagation/transmission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23622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505200"/>
            <a:ext cx="21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Action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858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288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 Graded potentials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434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54864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 Graded potentials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648200"/>
            <a:ext cx="244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2. Synaptic transmission</a:t>
            </a:r>
          </a:p>
        </p:txBody>
      </p:sp>
    </p:spTree>
    <p:extLst>
      <p:ext uri="{BB962C8B-B14F-4D97-AF65-F5344CB8AC3E}">
        <p14:creationId xmlns:p14="http://schemas.microsoft.com/office/powerpoint/2010/main" val="300737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figure_08_06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592138"/>
            <a:ext cx="8528050" cy="597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9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200" b="1" dirty="0"/>
              <a:t>Peripheral neurons are </a:t>
            </a:r>
            <a:r>
              <a:rPr lang="en-US" sz="2200" b="1" dirty="0" err="1"/>
              <a:t>myelinated</a:t>
            </a:r>
            <a:r>
              <a:rPr lang="en-US" sz="2200" b="1" dirty="0"/>
              <a:t> by Schwann cells</a:t>
            </a:r>
            <a:br>
              <a:rPr lang="en-US" sz="2200" b="1" dirty="0"/>
            </a:br>
            <a:r>
              <a:rPr lang="en-US" sz="2200" b="1" dirty="0"/>
              <a:t>Central neurons are </a:t>
            </a:r>
            <a:r>
              <a:rPr lang="en-US" sz="2200" b="1" dirty="0" err="1"/>
              <a:t>myelinated</a:t>
            </a:r>
            <a:r>
              <a:rPr lang="en-US" sz="2200" b="1" dirty="0"/>
              <a:t> by </a:t>
            </a:r>
            <a:r>
              <a:rPr lang="en-US" sz="2200" b="1" dirty="0" err="1"/>
              <a:t>oligodendrocytes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0033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figure_08_17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1550988"/>
            <a:ext cx="8528050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8595" name="Rectangle 3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Myelination allows for rapid propagation at a small axon diameter</a:t>
            </a:r>
          </a:p>
        </p:txBody>
      </p:sp>
    </p:spTree>
    <p:extLst>
      <p:ext uri="{BB962C8B-B14F-4D97-AF65-F5344CB8AC3E}">
        <p14:creationId xmlns:p14="http://schemas.microsoft.com/office/powerpoint/2010/main" val="376671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 Conduction velocities.jpeg"/>
          <p:cNvPicPr>
            <a:picLocks noChangeAspect="1"/>
          </p:cNvPicPr>
          <p:nvPr/>
        </p:nvPicPr>
        <p:blipFill>
          <a:blip r:embed="rId2" cstate="print"/>
          <a:srcRect l="3333" t="5811" r="10254" b="5244"/>
          <a:stretch>
            <a:fillRect/>
          </a:stretch>
        </p:blipFill>
        <p:spPr>
          <a:xfrm>
            <a:off x="1465214" y="1050310"/>
            <a:ext cx="5926186" cy="557909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6C7A491-7A9E-4F7E-9A9D-F288CDC5A61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Comparison of conduction velocity between myelinated and unmyelinated axons</a:t>
            </a:r>
          </a:p>
        </p:txBody>
      </p:sp>
    </p:spTree>
    <p:extLst>
      <p:ext uri="{BB962C8B-B14F-4D97-AF65-F5344CB8AC3E}">
        <p14:creationId xmlns:p14="http://schemas.microsoft.com/office/powerpoint/2010/main" val="200919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chinfoguru.com/wp-content/uploads/2012/03/schwarzenegger_arnold_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0"/>
            <a:ext cx="3124201" cy="441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286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Resting membrane potential and action potentials in muscle cells</a:t>
            </a:r>
          </a:p>
        </p:txBody>
      </p:sp>
      <p:pic>
        <p:nvPicPr>
          <p:cNvPr id="6" name="Picture 4" descr="figure_11_12_0_labeled"/>
          <p:cNvPicPr>
            <a:picLocks noChangeAspect="1" noChangeArrowheads="1"/>
          </p:cNvPicPr>
          <p:nvPr/>
        </p:nvPicPr>
        <p:blipFill rotWithShape="1">
          <a:blip r:embed="rId3" cstate="print"/>
          <a:srcRect t="1" b="48653"/>
          <a:stretch/>
        </p:blipFill>
        <p:spPr bwMode="auto">
          <a:xfrm>
            <a:off x="0" y="4329542"/>
            <a:ext cx="9144000" cy="253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761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/>
          <p:nvPr/>
        </p:nvGrpSpPr>
        <p:grpSpPr>
          <a:xfrm>
            <a:off x="1991194" y="1363597"/>
            <a:ext cx="2352206" cy="692314"/>
            <a:chOff x="1305394" y="831686"/>
            <a:chExt cx="2352206" cy="692314"/>
          </a:xfrm>
        </p:grpSpPr>
        <p:sp>
          <p:nvSpPr>
            <p:cNvPr id="5" name="TextBox 4"/>
            <p:cNvSpPr txBox="1"/>
            <p:nvPr/>
          </p:nvSpPr>
          <p:spPr>
            <a:xfrm>
              <a:off x="1450123" y="914647"/>
              <a:ext cx="197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depolarization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05394" y="831686"/>
              <a:ext cx="2352206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45"/>
          <p:cNvGrpSpPr/>
          <p:nvPr/>
        </p:nvGrpSpPr>
        <p:grpSpPr>
          <a:xfrm>
            <a:off x="381000" y="2506597"/>
            <a:ext cx="1749178" cy="692314"/>
            <a:chOff x="2899022" y="1746086"/>
            <a:chExt cx="1749178" cy="692314"/>
          </a:xfrm>
        </p:grpSpPr>
        <p:grpSp>
          <p:nvGrpSpPr>
            <p:cNvPr id="7" name="Group 16"/>
            <p:cNvGrpSpPr/>
            <p:nvPr/>
          </p:nvGrpSpPr>
          <p:grpSpPr>
            <a:xfrm>
              <a:off x="3124200" y="1838980"/>
              <a:ext cx="1457794" cy="523220"/>
              <a:chOff x="2539195" y="1515070"/>
              <a:chExt cx="1457794" cy="52322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568393" y="1515070"/>
                <a:ext cx="14285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Na</a:t>
                </a:r>
                <a:r>
                  <a:rPr lang="en-US" sz="2800" baseline="30000" dirty="0"/>
                  <a:t>+</a:t>
                </a:r>
                <a:r>
                  <a:rPr lang="en-US" dirty="0"/>
                  <a:t> </a:t>
                </a:r>
                <a:r>
                  <a:rPr lang="en-US" sz="2400" dirty="0"/>
                  <a:t>entry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rot="5400000" flipH="1" flipV="1">
                <a:off x="2361901" y="1756435"/>
                <a:ext cx="356176" cy="1588"/>
              </a:xfrm>
              <a:prstGeom prst="straightConnector1">
                <a:avLst/>
              </a:prstGeom>
              <a:ln w="349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>
            <a:xfrm>
              <a:off x="2899022" y="1746086"/>
              <a:ext cx="1749178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46"/>
          <p:cNvGrpSpPr/>
          <p:nvPr/>
        </p:nvGrpSpPr>
        <p:grpSpPr>
          <a:xfrm>
            <a:off x="4221813" y="2513111"/>
            <a:ext cx="1025510" cy="692314"/>
            <a:chOff x="771994" y="1782731"/>
            <a:chExt cx="1025510" cy="692314"/>
          </a:xfrm>
        </p:grpSpPr>
        <p:grpSp>
          <p:nvGrpSpPr>
            <p:cNvPr id="9" name="Group 17"/>
            <p:cNvGrpSpPr/>
            <p:nvPr/>
          </p:nvGrpSpPr>
          <p:grpSpPr>
            <a:xfrm>
              <a:off x="914400" y="1828800"/>
              <a:ext cx="883104" cy="584776"/>
              <a:chOff x="1751012" y="1143000"/>
              <a:chExt cx="883104" cy="58477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828800" y="1143000"/>
                <a:ext cx="80531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/>
                  <a:t>G</a:t>
                </a:r>
                <a:r>
                  <a:rPr lang="en-US" dirty="0" err="1"/>
                  <a:t>Na</a:t>
                </a:r>
                <a:r>
                  <a:rPr lang="en-US" sz="2400" baseline="30000" dirty="0"/>
                  <a:t>+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rot="5400000" flipH="1" flipV="1">
                <a:off x="1573718" y="1472694"/>
                <a:ext cx="356176" cy="1588"/>
              </a:xfrm>
              <a:prstGeom prst="straightConnector1">
                <a:avLst/>
              </a:prstGeom>
              <a:ln w="349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771994" y="1782731"/>
              <a:ext cx="959787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2065740" y="4135898"/>
            <a:ext cx="2118630" cy="692314"/>
            <a:chOff x="1532340" y="3387704"/>
            <a:chExt cx="2118630" cy="692314"/>
          </a:xfrm>
        </p:grpSpPr>
        <p:sp>
          <p:nvSpPr>
            <p:cNvPr id="25" name="TextBox 24"/>
            <p:cNvSpPr txBox="1"/>
            <p:nvPr/>
          </p:nvSpPr>
          <p:spPr>
            <a:xfrm>
              <a:off x="1602523" y="3500735"/>
              <a:ext cx="197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depolarization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32340" y="3387704"/>
              <a:ext cx="2118630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49"/>
          <p:cNvGrpSpPr/>
          <p:nvPr/>
        </p:nvGrpSpPr>
        <p:grpSpPr>
          <a:xfrm>
            <a:off x="4145613" y="5327486"/>
            <a:ext cx="976752" cy="692314"/>
            <a:chOff x="3078813" y="4413086"/>
            <a:chExt cx="976752" cy="692314"/>
          </a:xfrm>
        </p:grpSpPr>
        <p:grpSp>
          <p:nvGrpSpPr>
            <p:cNvPr id="14" name="Group 20"/>
            <p:cNvGrpSpPr/>
            <p:nvPr/>
          </p:nvGrpSpPr>
          <p:grpSpPr>
            <a:xfrm>
              <a:off x="3305798" y="4419600"/>
              <a:ext cx="749767" cy="584776"/>
              <a:chOff x="1751012" y="1143000"/>
              <a:chExt cx="749767" cy="584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828800" y="1143000"/>
                <a:ext cx="671979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G</a:t>
                </a:r>
                <a:r>
                  <a:rPr lang="en-US" dirty="0"/>
                  <a:t>K</a:t>
                </a:r>
                <a:r>
                  <a:rPr lang="en-US" sz="2400" baseline="30000" dirty="0"/>
                  <a:t>+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rot="5400000" flipH="1" flipV="1">
                <a:off x="1573718" y="1472694"/>
                <a:ext cx="356176" cy="1588"/>
              </a:xfrm>
              <a:prstGeom prst="straightConnector1">
                <a:avLst/>
              </a:prstGeom>
              <a:ln w="349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tangle 43"/>
            <p:cNvSpPr/>
            <p:nvPr/>
          </p:nvSpPr>
          <p:spPr>
            <a:xfrm>
              <a:off x="3078813" y="4413086"/>
              <a:ext cx="959787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48"/>
          <p:cNvGrpSpPr/>
          <p:nvPr/>
        </p:nvGrpSpPr>
        <p:grpSpPr>
          <a:xfrm>
            <a:off x="609600" y="5327486"/>
            <a:ext cx="1510584" cy="692314"/>
            <a:chOff x="716774" y="4413086"/>
            <a:chExt cx="1510584" cy="692314"/>
          </a:xfrm>
        </p:grpSpPr>
        <p:grpSp>
          <p:nvGrpSpPr>
            <p:cNvPr id="16" name="Group 26"/>
            <p:cNvGrpSpPr/>
            <p:nvPr/>
          </p:nvGrpSpPr>
          <p:grpSpPr>
            <a:xfrm>
              <a:off x="992188" y="4495800"/>
              <a:ext cx="1027325" cy="523220"/>
              <a:chOff x="2539195" y="1515070"/>
              <a:chExt cx="1027325" cy="52322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568393" y="1515070"/>
                <a:ext cx="998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K</a:t>
                </a:r>
                <a:r>
                  <a:rPr lang="en-US" sz="2800" baseline="30000" dirty="0"/>
                  <a:t>+</a:t>
                </a:r>
                <a:r>
                  <a:rPr lang="en-US" dirty="0"/>
                  <a:t> </a:t>
                </a:r>
                <a:r>
                  <a:rPr lang="en-US" sz="2400" dirty="0"/>
                  <a:t>exit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rot="5400000" flipH="1" flipV="1">
                <a:off x="2361901" y="1756435"/>
                <a:ext cx="356176" cy="1588"/>
              </a:xfrm>
              <a:prstGeom prst="straightConnector1">
                <a:avLst/>
              </a:prstGeom>
              <a:ln w="349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/>
            <p:cNvSpPr/>
            <p:nvPr/>
          </p:nvSpPr>
          <p:spPr>
            <a:xfrm>
              <a:off x="716774" y="4413086"/>
              <a:ext cx="1510584" cy="692314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74"/>
          <p:cNvGrpSpPr/>
          <p:nvPr/>
        </p:nvGrpSpPr>
        <p:grpSpPr>
          <a:xfrm>
            <a:off x="1244976" y="1016723"/>
            <a:ext cx="746218" cy="1482583"/>
            <a:chOff x="1244976" y="484812"/>
            <a:chExt cx="746218" cy="1482582"/>
          </a:xfrm>
        </p:grpSpPr>
        <p:sp>
          <p:nvSpPr>
            <p:cNvPr id="51" name="Bent Arrow 50"/>
            <p:cNvSpPr/>
            <p:nvPr/>
          </p:nvSpPr>
          <p:spPr>
            <a:xfrm>
              <a:off x="1244976" y="1052994"/>
              <a:ext cx="746218" cy="914400"/>
            </a:xfrm>
            <a:prstGeom prst="bentArrow">
              <a:avLst>
                <a:gd name="adj1" fmla="val 8350"/>
                <a:gd name="adj2" fmla="val 17599"/>
                <a:gd name="adj3" fmla="val 30550"/>
                <a:gd name="adj4" fmla="val 437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80723" y="484812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</p:grpSp>
      <p:grpSp>
        <p:nvGrpSpPr>
          <p:cNvPr id="18" name="Group 73"/>
          <p:cNvGrpSpPr/>
          <p:nvPr/>
        </p:nvGrpSpPr>
        <p:grpSpPr>
          <a:xfrm>
            <a:off x="2133601" y="2159723"/>
            <a:ext cx="2088212" cy="1262939"/>
            <a:chOff x="2133601" y="1627812"/>
            <a:chExt cx="2088212" cy="1262939"/>
          </a:xfrm>
        </p:grpSpPr>
        <p:cxnSp>
          <p:nvCxnSpPr>
            <p:cNvPr id="62" name="Straight Arrow Connector 61"/>
            <p:cNvCxnSpPr>
              <a:stCxn id="41" idx="1"/>
            </p:cNvCxnSpPr>
            <p:nvPr/>
          </p:nvCxnSpPr>
          <p:spPr>
            <a:xfrm flipH="1" flipV="1">
              <a:off x="2133601" y="2861041"/>
              <a:ext cx="2088212" cy="29710"/>
            </a:xfrm>
            <a:prstGeom prst="straightConnector1">
              <a:avLst/>
            </a:prstGeom>
            <a:ln w="539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218753" y="1627812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</p:grpSp>
      <p:grpSp>
        <p:nvGrpSpPr>
          <p:cNvPr id="19" name="Group 75"/>
          <p:cNvGrpSpPr/>
          <p:nvPr/>
        </p:nvGrpSpPr>
        <p:grpSpPr>
          <a:xfrm>
            <a:off x="2099205" y="4949279"/>
            <a:ext cx="2025429" cy="769441"/>
            <a:chOff x="2196385" y="4720679"/>
            <a:chExt cx="2025429" cy="769441"/>
          </a:xfrm>
        </p:grpSpPr>
        <p:cxnSp>
          <p:nvCxnSpPr>
            <p:cNvPr id="59" name="Straight Arrow Connector 58"/>
            <p:cNvCxnSpPr>
              <a:stCxn id="44" idx="1"/>
              <a:endCxn id="45" idx="3"/>
            </p:cNvCxnSpPr>
            <p:nvPr/>
          </p:nvCxnSpPr>
          <p:spPr>
            <a:xfrm rot="10800000">
              <a:off x="2196385" y="5445043"/>
              <a:ext cx="2025429" cy="1588"/>
            </a:xfrm>
            <a:prstGeom prst="straightConnector1">
              <a:avLst/>
            </a:prstGeom>
            <a:ln w="539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362200" y="4720679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</p:grpSp>
      <p:grpSp>
        <p:nvGrpSpPr>
          <p:cNvPr id="20" name="Group 76"/>
          <p:cNvGrpSpPr/>
          <p:nvPr/>
        </p:nvGrpSpPr>
        <p:grpSpPr>
          <a:xfrm>
            <a:off x="4191000" y="4466964"/>
            <a:ext cx="990600" cy="915624"/>
            <a:chOff x="4343400" y="4265976"/>
            <a:chExt cx="990600" cy="915624"/>
          </a:xfrm>
        </p:grpSpPr>
        <p:sp>
          <p:nvSpPr>
            <p:cNvPr id="57" name="Bent Arrow 56"/>
            <p:cNvSpPr/>
            <p:nvPr/>
          </p:nvSpPr>
          <p:spPr>
            <a:xfrm rot="5400000">
              <a:off x="4218079" y="4391297"/>
              <a:ext cx="839424" cy="588781"/>
            </a:xfrm>
            <a:prstGeom prst="bentArrow">
              <a:avLst>
                <a:gd name="adj1" fmla="val 8350"/>
                <a:gd name="adj2" fmla="val 17599"/>
                <a:gd name="adj3" fmla="val 30550"/>
                <a:gd name="adj4" fmla="val 437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68308" y="4412159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4364218" y="1674911"/>
            <a:ext cx="992241" cy="949182"/>
            <a:chOff x="4364218" y="1143000"/>
            <a:chExt cx="992241" cy="949182"/>
          </a:xfrm>
        </p:grpSpPr>
        <p:sp>
          <p:nvSpPr>
            <p:cNvPr id="53" name="Bent Arrow 52"/>
            <p:cNvSpPr/>
            <p:nvPr/>
          </p:nvSpPr>
          <p:spPr>
            <a:xfrm rot="5400000">
              <a:off x="4254754" y="1252464"/>
              <a:ext cx="807709" cy="588781"/>
            </a:xfrm>
            <a:prstGeom prst="bentArrow">
              <a:avLst>
                <a:gd name="adj1" fmla="val 8350"/>
                <a:gd name="adj2" fmla="val 17599"/>
                <a:gd name="adj3" fmla="val 30550"/>
                <a:gd name="adj4" fmla="val 437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890767" y="1322741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+</a:t>
              </a:r>
            </a:p>
          </p:txBody>
        </p:sp>
      </p:grpSp>
      <p:grpSp>
        <p:nvGrpSpPr>
          <p:cNvPr id="24" name="Group 78"/>
          <p:cNvGrpSpPr/>
          <p:nvPr/>
        </p:nvGrpSpPr>
        <p:grpSpPr>
          <a:xfrm>
            <a:off x="1295400" y="3650159"/>
            <a:ext cx="746218" cy="1670035"/>
            <a:chOff x="1463582" y="3421559"/>
            <a:chExt cx="746218" cy="1670035"/>
          </a:xfrm>
        </p:grpSpPr>
        <p:sp>
          <p:nvSpPr>
            <p:cNvPr id="52" name="Bent Arrow 51"/>
            <p:cNvSpPr/>
            <p:nvPr/>
          </p:nvSpPr>
          <p:spPr>
            <a:xfrm>
              <a:off x="1463582" y="4177194"/>
              <a:ext cx="746218" cy="914400"/>
            </a:xfrm>
            <a:prstGeom prst="bentArrow">
              <a:avLst>
                <a:gd name="adj1" fmla="val 8350"/>
                <a:gd name="adj2" fmla="val 17599"/>
                <a:gd name="adj3" fmla="val 30550"/>
                <a:gd name="adj4" fmla="val 43750"/>
              </a:avLst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00200" y="342155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_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52400" y="924579"/>
            <a:ext cx="4334690" cy="5232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000" dirty="0"/>
              <a:t>Voltage-gated Na</a:t>
            </a:r>
            <a:r>
              <a:rPr lang="en-US" sz="2000" baseline="30000" dirty="0"/>
              <a:t>+</a:t>
            </a:r>
            <a:r>
              <a:rPr lang="en-US" sz="2000" dirty="0"/>
              <a:t> channels: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4800" y="3714690"/>
            <a:ext cx="299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Voltage-gated K+ channels: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57800" y="1577653"/>
            <a:ext cx="3102131" cy="5232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/>
              <a:t>Positive</a:t>
            </a:r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dirty="0"/>
              <a:t>feedback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257800" y="4505980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Negative</a:t>
            </a:r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en-US" sz="2800" dirty="0"/>
              <a:t>feedback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334000" y="2208311"/>
            <a:ext cx="2534668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• depolarizes cell to its </a:t>
            </a:r>
          </a:p>
          <a:p>
            <a:r>
              <a:rPr lang="en-US" dirty="0"/>
              <a:t>maximum value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337953" y="2829579"/>
            <a:ext cx="1088659" cy="5232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/>
              <a:t>[ </a:t>
            </a:r>
            <a:r>
              <a:rPr lang="en-US" sz="2800" dirty="0" err="1"/>
              <a:t>E</a:t>
            </a:r>
            <a:r>
              <a:rPr lang="en-US" sz="3600" baseline="-25000" dirty="0" err="1"/>
              <a:t>Na</a:t>
            </a:r>
            <a:r>
              <a:rPr lang="en-US" sz="2800" dirty="0"/>
              <a:t> ]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334000" y="5040868"/>
            <a:ext cx="28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returns to resting potential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324600" y="5344180"/>
            <a:ext cx="111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 </a:t>
            </a:r>
            <a:r>
              <a:rPr lang="en-US" sz="2800" dirty="0" err="1"/>
              <a:t>V</a:t>
            </a:r>
            <a:r>
              <a:rPr lang="en-US" sz="3600" baseline="-25000" dirty="0" err="1"/>
              <a:t>m</a:t>
            </a:r>
            <a:r>
              <a:rPr lang="en-US" sz="2800" dirty="0"/>
              <a:t> ]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643317A0-9DA8-41FF-9C59-4515D712C2F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64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Two types of ion channels for action potential propagation</a:t>
            </a:r>
          </a:p>
        </p:txBody>
      </p:sp>
    </p:spTree>
    <p:extLst>
      <p:ext uri="{BB962C8B-B14F-4D97-AF65-F5344CB8AC3E}">
        <p14:creationId xmlns:p14="http://schemas.microsoft.com/office/powerpoint/2010/main" val="2140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5" grpId="0"/>
      <p:bldP spid="86" grpId="0"/>
      <p:bldP spid="87" grpId="0"/>
      <p:bldP spid="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figure_08_1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219200"/>
            <a:ext cx="7207250" cy="528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9683" name="Rectangle 3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positive feedback is terminated by the inactivation gate</a:t>
            </a:r>
          </a:p>
        </p:txBody>
      </p:sp>
    </p:spTree>
    <p:extLst>
      <p:ext uri="{BB962C8B-B14F-4D97-AF65-F5344CB8AC3E}">
        <p14:creationId xmlns:p14="http://schemas.microsoft.com/office/powerpoint/2010/main" val="839929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08_15_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5620" y="0"/>
            <a:ext cx="614838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990600"/>
            <a:ext cx="4495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Action potential propagation is a </a:t>
            </a:r>
          </a:p>
          <a:p>
            <a:r>
              <a:rPr lang="en-US" sz="2000" b="1" dirty="0"/>
              <a:t>‘domino effect’.</a:t>
            </a:r>
          </a:p>
          <a:p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The stimulus is a graded potential that enters the trigger zone</a:t>
            </a:r>
          </a:p>
          <a:p>
            <a:pPr marL="342900" indent="-342900">
              <a:buAutoNum type="arabicPeriod"/>
            </a:pPr>
            <a:r>
              <a:rPr lang="en-US" sz="2000" dirty="0"/>
              <a:t>The depolarization opens Na+ channels, Na+ enters the axon, and the axon initial segment depolarizes</a:t>
            </a:r>
          </a:p>
          <a:p>
            <a:pPr marL="342900" indent="-342900">
              <a:buAutoNum type="arabicPeriod"/>
            </a:pPr>
            <a:r>
              <a:rPr lang="en-US" sz="2000" dirty="0"/>
              <a:t>Positive charge from the depolarized trigger zone spreads to adjacent sections of the membrane</a:t>
            </a:r>
          </a:p>
          <a:p>
            <a:pPr marL="342900" indent="-342900">
              <a:buAutoNum type="arabicPeriod"/>
            </a:pPr>
            <a:r>
              <a:rPr lang="en-US" sz="2000" dirty="0"/>
              <a:t>In advance of the action potential, </a:t>
            </a:r>
          </a:p>
          <a:p>
            <a:pPr marL="342900" indent="-342900"/>
            <a:r>
              <a:rPr lang="en-US" sz="2000" dirty="0"/>
              <a:t>	the process continues with (2). In the wake of the action potential, inactivate sodium channels bring the process to an end.</a:t>
            </a:r>
          </a:p>
          <a:p>
            <a:pPr marL="342900" indent="-342900"/>
            <a:endParaRPr lang="en-US" sz="2000" dirty="0"/>
          </a:p>
        </p:txBody>
      </p:sp>
      <p:pic>
        <p:nvPicPr>
          <p:cNvPr id="6" name="Picture 2" descr="figure_08_12_labeled"/>
          <p:cNvPicPr>
            <a:picLocks noChangeAspect="1" noChangeArrowheads="1"/>
          </p:cNvPicPr>
          <p:nvPr/>
        </p:nvPicPr>
        <p:blipFill>
          <a:blip r:embed="rId4" cstate="print"/>
          <a:srcRect l="38243" t="8752" r="51354" b="82495"/>
          <a:stretch>
            <a:fillRect/>
          </a:stretch>
        </p:blipFill>
        <p:spPr bwMode="auto">
          <a:xfrm>
            <a:off x="5943600" y="6019800"/>
            <a:ext cx="7254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figure_08_12_labeled"/>
          <p:cNvPicPr>
            <a:picLocks noChangeAspect="1" noChangeArrowheads="1"/>
          </p:cNvPicPr>
          <p:nvPr/>
        </p:nvPicPr>
        <p:blipFill>
          <a:blip r:embed="rId4" cstate="print"/>
          <a:srcRect l="76485" t="8752" r="19144" b="82495"/>
          <a:stretch>
            <a:fillRect/>
          </a:stretch>
        </p:blipFill>
        <p:spPr bwMode="auto">
          <a:xfrm>
            <a:off x="7772400" y="6019800"/>
            <a:ext cx="30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figure_08_12_labeled"/>
          <p:cNvPicPr>
            <a:picLocks noChangeAspect="1" noChangeArrowheads="1"/>
          </p:cNvPicPr>
          <p:nvPr/>
        </p:nvPicPr>
        <p:blipFill>
          <a:blip r:embed="rId4" cstate="print"/>
          <a:srcRect l="17483" t="8752" r="78146" b="82495"/>
          <a:stretch>
            <a:fillRect/>
          </a:stretch>
        </p:blipFill>
        <p:spPr bwMode="auto">
          <a:xfrm>
            <a:off x="6934200" y="6019800"/>
            <a:ext cx="30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5692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figure_05_09_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592138"/>
            <a:ext cx="8528050" cy="597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815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figure_08_1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850" y="533400"/>
            <a:ext cx="6973888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724400" y="1905000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a larger than normal stimulus can initiate a new action potential and new action potentials have a smaller peak amplitude</a:t>
            </a:r>
          </a:p>
        </p:txBody>
      </p:sp>
    </p:spTree>
    <p:extLst>
      <p:ext uri="{BB962C8B-B14F-4D97-AF65-F5344CB8AC3E}">
        <p14:creationId xmlns:p14="http://schemas.microsoft.com/office/powerpoint/2010/main" val="225029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endParaRPr lang="en-US" sz="2400" b="1" dirty="0"/>
          </a:p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r>
              <a:rPr lang="en-US" sz="2400" b="1" dirty="0"/>
              <a:t>If an action potential is initiated half-way between the cell body and the action terminal, it travels</a:t>
            </a:r>
          </a:p>
          <a:p>
            <a:pPr marL="457200" indent="-457200">
              <a:buNone/>
            </a:pPr>
            <a:r>
              <a:rPr lang="en-US" sz="2400" dirty="0"/>
              <a:t> </a:t>
            </a:r>
          </a:p>
          <a:p>
            <a:pPr marL="457200" indent="-457200">
              <a:buAutoNum type="alphaUcParenR"/>
            </a:pPr>
            <a:r>
              <a:rPr lang="en-US" sz="2400" dirty="0"/>
              <a:t>towards the cell body</a:t>
            </a:r>
          </a:p>
          <a:p>
            <a:pPr marL="457200" indent="-457200">
              <a:buAutoNum type="alphaUcParenR"/>
            </a:pPr>
            <a:r>
              <a:rPr lang="en-US" sz="2400" dirty="0"/>
              <a:t>towards the axon terminal</a:t>
            </a:r>
          </a:p>
          <a:p>
            <a:pPr marL="457200" indent="-457200">
              <a:buAutoNum type="alphaUcParenR"/>
            </a:pPr>
            <a:r>
              <a:rPr lang="en-US" sz="2400" dirty="0"/>
              <a:t>towards the cell body and the axon terminal</a:t>
            </a:r>
          </a:p>
          <a:p>
            <a:pPr marL="457200" indent="-457200">
              <a:buAutoNum type="alphaUcParenR"/>
            </a:pPr>
            <a:r>
              <a:rPr lang="en-US" sz="2400" dirty="0"/>
              <a:t>neither towards the cell body and nor towards the axon terminal because it cannot propagate.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525" y="792162"/>
            <a:ext cx="9007475" cy="274638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+mn-lt"/>
              </a:rPr>
              <a:t>ACTION POTENTIAL INITIATION</a:t>
            </a:r>
          </a:p>
        </p:txBody>
      </p:sp>
    </p:spTree>
    <p:extLst>
      <p:ext uri="{BB962C8B-B14F-4D97-AF65-F5344CB8AC3E}">
        <p14:creationId xmlns:p14="http://schemas.microsoft.com/office/powerpoint/2010/main" val="343757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08_0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0925" y="533400"/>
            <a:ext cx="450215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6525" y="73794"/>
            <a:ext cx="9007475" cy="400101"/>
          </a:xfrm>
        </p:spPr>
        <p:txBody>
          <a:bodyPr/>
          <a:lstStyle/>
          <a:p>
            <a:r>
              <a:rPr lang="en-US" sz="2000" dirty="0">
                <a:latin typeface="Calibri" pitchFamily="34" charset="0"/>
              </a:rPr>
              <a:t>Different types of propagation/transmission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23622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505200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1. Action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858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288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 Graded potentials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434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54864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 Graded potentials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64820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Synaptic transmission</a:t>
            </a:r>
          </a:p>
        </p:txBody>
      </p:sp>
    </p:spTree>
    <p:extLst>
      <p:ext uri="{BB962C8B-B14F-4D97-AF65-F5344CB8AC3E}">
        <p14:creationId xmlns:p14="http://schemas.microsoft.com/office/powerpoint/2010/main" val="114108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2" descr="figure_08_2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533400"/>
            <a:ext cx="451485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1123" name="Rectangle 3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Figure 8-19</a:t>
            </a:r>
            <a:br>
              <a:rPr lang="en-US" sz="2000" dirty="0"/>
            </a:br>
            <a:r>
              <a:rPr lang="en-US" sz="2000" dirty="0"/>
              <a:t>see also Fig. 8-20</a:t>
            </a:r>
          </a:p>
        </p:txBody>
      </p:sp>
    </p:spTree>
    <p:extLst>
      <p:ext uri="{BB962C8B-B14F-4D97-AF65-F5344CB8AC3E}">
        <p14:creationId xmlns:p14="http://schemas.microsoft.com/office/powerpoint/2010/main" val="1639701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812240" y="1078992"/>
            <a:ext cx="4341160" cy="5702808"/>
            <a:chOff x="2514195" y="577596"/>
            <a:chExt cx="4341160" cy="5702808"/>
          </a:xfrm>
        </p:grpSpPr>
        <p:grpSp>
          <p:nvGrpSpPr>
            <p:cNvPr id="3" name="Group 10"/>
            <p:cNvGrpSpPr/>
            <p:nvPr/>
          </p:nvGrpSpPr>
          <p:grpSpPr>
            <a:xfrm>
              <a:off x="2514195" y="577596"/>
              <a:ext cx="4341160" cy="5702808"/>
              <a:chOff x="2226758" y="1676400"/>
              <a:chExt cx="3259642" cy="4419600"/>
            </a:xfrm>
          </p:grpSpPr>
          <p:pic>
            <p:nvPicPr>
              <p:cNvPr id="4" name="Picture 3" descr="REV.POT.EXPL.kandel.jpg"/>
              <p:cNvPicPr>
                <a:picLocks noChangeAspect="1"/>
              </p:cNvPicPr>
              <p:nvPr/>
            </p:nvPicPr>
            <p:blipFill>
              <a:blip r:embed="rId2" cstate="print"/>
              <a:srcRect l="3259" t="14241" r="66422"/>
              <a:stretch>
                <a:fillRect/>
              </a:stretch>
            </p:blipFill>
            <p:spPr>
              <a:xfrm>
                <a:off x="2667000" y="1892808"/>
                <a:ext cx="1828800" cy="4203192"/>
              </a:xfrm>
              <a:prstGeom prst="rect">
                <a:avLst/>
              </a:prstGeom>
            </p:spPr>
          </p:pic>
          <p:pic>
            <p:nvPicPr>
              <p:cNvPr id="5" name="Picture 4" descr="REV.POT.EXPL.kandel.jpg"/>
              <p:cNvPicPr>
                <a:picLocks noChangeAspect="1"/>
              </p:cNvPicPr>
              <p:nvPr/>
            </p:nvPicPr>
            <p:blipFill>
              <a:blip r:embed="rId2" cstate="print"/>
              <a:srcRect l="76529" t="11132" r="7049"/>
              <a:stretch>
                <a:fillRect/>
              </a:stretch>
            </p:blipFill>
            <p:spPr>
              <a:xfrm>
                <a:off x="4495800" y="1676400"/>
                <a:ext cx="990600" cy="43555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 rot="16200000">
                <a:off x="1349775" y="3554285"/>
                <a:ext cx="2123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Membrane potential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66999" y="1676400"/>
                <a:ext cx="818820" cy="43555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742008" y="1951450"/>
                <a:ext cx="528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sz="2400" baseline="-25000" dirty="0" err="1"/>
                  <a:t>Na</a:t>
                </a:r>
                <a:endParaRPr lang="en-US" sz="2400" baseline="-25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01999" y="3170650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sz="2400" baseline="-25000" dirty="0" err="1"/>
                  <a:t>rev</a:t>
                </a:r>
                <a:endParaRPr lang="en-US" sz="2400" baseline="-250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795760" y="5431398"/>
                <a:ext cx="403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sz="2400" baseline="-25000" dirty="0"/>
                  <a:t>K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643811" y="1863771"/>
              <a:ext cx="671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+30 mV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6409" y="1087431"/>
              <a:ext cx="671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+60 mV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07709" y="2594813"/>
              <a:ext cx="5180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 mV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99031" y="331855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-30 mV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7069" y="403860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-70 mV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91004" y="473820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-90 mV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06320" y="5486589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-100 mV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15240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Reversal potential is the potential when the net current flow through a channel reverses. </a:t>
            </a:r>
          </a:p>
          <a:p>
            <a:r>
              <a:rPr lang="en-US" sz="2000" dirty="0"/>
              <a:t>The net current is zero at the reversal potential.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4876800"/>
            <a:ext cx="243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channel is only permeable to a single type of ion (e.g., K+) the reversal potential is equal to the equilibrium potential for the ion</a:t>
            </a:r>
          </a:p>
        </p:txBody>
      </p:sp>
    </p:spTree>
    <p:extLst>
      <p:ext uri="{BB962C8B-B14F-4D97-AF65-F5344CB8AC3E}">
        <p14:creationId xmlns:p14="http://schemas.microsoft.com/office/powerpoint/2010/main" val="42333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Seven classes of neurotransmitters (</a:t>
            </a:r>
            <a:r>
              <a:rPr lang="en-US" sz="2200" b="1" dirty="0" err="1"/>
              <a:t>neurocrines</a:t>
            </a:r>
            <a:r>
              <a:rPr lang="en-US" sz="2200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AutoNum type="arabicParenBoth"/>
            </a:pPr>
            <a:r>
              <a:rPr lang="en-US" dirty="0"/>
              <a:t>Acetylcholine</a:t>
            </a:r>
          </a:p>
          <a:p>
            <a:pPr marL="514350" indent="-514350">
              <a:buAutoNum type="arabicParenBoth"/>
            </a:pPr>
            <a:r>
              <a:rPr lang="en-US" dirty="0"/>
              <a:t>Amines (</a:t>
            </a:r>
            <a:r>
              <a:rPr lang="en-US" b="1" dirty="0"/>
              <a:t>made from amino acids, amino acid derivatives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Dopamine (dopaminergic), Norepinephrine (noradrenergic), Epinephrine (adrenergic); made from tyrosine</a:t>
            </a:r>
          </a:p>
          <a:p>
            <a:pPr>
              <a:buNone/>
            </a:pPr>
            <a:r>
              <a:rPr lang="en-US" dirty="0"/>
              <a:t>	Serotonin; made from tryptophan</a:t>
            </a:r>
            <a:endParaRPr lang="en-US" b="1" dirty="0"/>
          </a:p>
          <a:p>
            <a:pPr>
              <a:buNone/>
            </a:pPr>
            <a:r>
              <a:rPr lang="en-US" dirty="0"/>
              <a:t>	Histamine; made from histidine</a:t>
            </a:r>
          </a:p>
          <a:p>
            <a:pPr>
              <a:buNone/>
            </a:pPr>
            <a:r>
              <a:rPr lang="en-US" dirty="0"/>
              <a:t>(3)	Amino Acids</a:t>
            </a:r>
          </a:p>
          <a:p>
            <a:pPr>
              <a:buNone/>
            </a:pPr>
            <a:r>
              <a:rPr lang="en-US" dirty="0"/>
              <a:t>	Glutamate</a:t>
            </a:r>
          </a:p>
          <a:p>
            <a:pPr>
              <a:buNone/>
            </a:pPr>
            <a:r>
              <a:rPr lang="en-US" dirty="0"/>
              <a:t>	Aspartate</a:t>
            </a:r>
          </a:p>
          <a:p>
            <a:pPr>
              <a:buNone/>
            </a:pPr>
            <a:r>
              <a:rPr lang="en-US" dirty="0"/>
              <a:t>	Gamma-</a:t>
            </a:r>
            <a:r>
              <a:rPr lang="en-US" dirty="0" err="1"/>
              <a:t>aminobutyric</a:t>
            </a:r>
            <a:r>
              <a:rPr lang="en-US" dirty="0"/>
              <a:t> acid (GABA)</a:t>
            </a:r>
          </a:p>
          <a:p>
            <a:pPr>
              <a:buNone/>
            </a:pPr>
            <a:r>
              <a:rPr lang="en-US" dirty="0"/>
              <a:t>	Glycine</a:t>
            </a:r>
          </a:p>
          <a:p>
            <a:pPr>
              <a:buNone/>
            </a:pPr>
            <a:r>
              <a:rPr lang="en-US" dirty="0"/>
              <a:t>(4)	</a:t>
            </a:r>
            <a:r>
              <a:rPr lang="en-US" dirty="0" err="1"/>
              <a:t>Purines</a:t>
            </a:r>
            <a:endParaRPr lang="en-US" dirty="0"/>
          </a:p>
          <a:p>
            <a:pPr>
              <a:buNone/>
            </a:pPr>
            <a:r>
              <a:rPr lang="en-US" dirty="0"/>
              <a:t>	Adenosine</a:t>
            </a:r>
          </a:p>
          <a:p>
            <a:pPr>
              <a:buNone/>
            </a:pPr>
            <a:r>
              <a:rPr lang="en-US" dirty="0"/>
              <a:t>(5)	Gases</a:t>
            </a:r>
          </a:p>
          <a:p>
            <a:pPr>
              <a:buNone/>
            </a:pPr>
            <a:r>
              <a:rPr lang="en-US" dirty="0"/>
              <a:t>	NO (nitric oxide)</a:t>
            </a:r>
          </a:p>
          <a:p>
            <a:pPr>
              <a:buNone/>
            </a:pPr>
            <a:r>
              <a:rPr lang="en-US" dirty="0"/>
              <a:t>(6)	Peptides</a:t>
            </a:r>
          </a:p>
          <a:p>
            <a:pPr>
              <a:buNone/>
            </a:pPr>
            <a:r>
              <a:rPr lang="en-US" dirty="0"/>
              <a:t>(7)	Lipids</a:t>
            </a:r>
          </a:p>
          <a:p>
            <a:pPr>
              <a:buNone/>
            </a:pPr>
            <a:r>
              <a:rPr lang="en-US" dirty="0"/>
              <a:t>	Eicosanoids; ligands for the cannabinoid receptor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41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Examples of receptor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/>
              <a:t>Acetylcholine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Nicotinic (</a:t>
            </a:r>
            <a:r>
              <a:rPr lang="en-US" dirty="0" err="1">
                <a:solidFill>
                  <a:srgbClr val="FF0000"/>
                </a:solidFill>
              </a:rPr>
              <a:t>ionotropic</a:t>
            </a:r>
            <a:r>
              <a:rPr lang="en-US" dirty="0">
                <a:solidFill>
                  <a:srgbClr val="FF0000"/>
                </a:solidFill>
              </a:rPr>
              <a:t>; </a:t>
            </a:r>
            <a:r>
              <a:rPr lang="en-US" dirty="0" err="1">
                <a:solidFill>
                  <a:srgbClr val="FF0000"/>
                </a:solidFill>
              </a:rPr>
              <a:t>monovalent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cation</a:t>
            </a:r>
            <a:r>
              <a:rPr lang="en-US" dirty="0">
                <a:solidFill>
                  <a:srgbClr val="FF0000"/>
                </a:solidFill>
              </a:rPr>
              <a:t> channels)</a:t>
            </a:r>
          </a:p>
          <a:p>
            <a:pPr>
              <a:buNone/>
            </a:pPr>
            <a:r>
              <a:rPr lang="en-US" dirty="0" err="1"/>
              <a:t>Muscarinic</a:t>
            </a:r>
            <a:r>
              <a:rPr lang="en-US" dirty="0"/>
              <a:t> (</a:t>
            </a:r>
            <a:r>
              <a:rPr lang="en-US" dirty="0" err="1"/>
              <a:t>metabotropic</a:t>
            </a:r>
            <a:r>
              <a:rPr lang="en-US" dirty="0"/>
              <a:t>; coupled to G-proteins and linked to second messenger systems), </a:t>
            </a:r>
            <a:r>
              <a:rPr lang="en-US" dirty="0">
                <a:solidFill>
                  <a:srgbClr val="FF0000"/>
                </a:solidFill>
              </a:rPr>
              <a:t>e.g., opens K+ channel AND/OR opens </a:t>
            </a:r>
            <a:r>
              <a:rPr lang="en-US" dirty="0" err="1">
                <a:solidFill>
                  <a:srgbClr val="FF0000"/>
                </a:solidFill>
              </a:rPr>
              <a:t>Cl</a:t>
            </a:r>
            <a:r>
              <a:rPr lang="en-US" dirty="0">
                <a:solidFill>
                  <a:srgbClr val="FF0000"/>
                </a:solidFill>
              </a:rPr>
              <a:t>- channel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Norepinephrine (noradrenergic)</a:t>
            </a:r>
          </a:p>
          <a:p>
            <a:pPr>
              <a:buNone/>
            </a:pPr>
            <a:r>
              <a:rPr lang="en-US" dirty="0"/>
              <a:t>Alpha-receptors (</a:t>
            </a:r>
            <a:r>
              <a:rPr lang="en-US" dirty="0" err="1"/>
              <a:t>metabotropic</a:t>
            </a:r>
            <a:r>
              <a:rPr lang="en-US" dirty="0"/>
              <a:t>; coupled to G-proteins and linked to second messenger systems)</a:t>
            </a:r>
          </a:p>
          <a:p>
            <a:pPr>
              <a:buNone/>
            </a:pPr>
            <a:r>
              <a:rPr lang="en-US" dirty="0"/>
              <a:t>	alpha 1 – activate phospholipase C, increase in inositol triphosphate (IP3) and </a:t>
            </a:r>
            <a:r>
              <a:rPr lang="en-US" dirty="0" err="1"/>
              <a:t>diacylglycerol</a:t>
            </a:r>
            <a:r>
              <a:rPr lang="en-US" dirty="0"/>
              <a:t> (DAG)</a:t>
            </a:r>
          </a:p>
          <a:p>
            <a:pPr>
              <a:buNone/>
            </a:pPr>
            <a:r>
              <a:rPr lang="en-US" dirty="0"/>
              <a:t>	alpha 2 – inhibit </a:t>
            </a:r>
            <a:r>
              <a:rPr lang="en-US" dirty="0" err="1"/>
              <a:t>adenylyl</a:t>
            </a:r>
            <a:r>
              <a:rPr lang="en-US" dirty="0"/>
              <a:t> </a:t>
            </a:r>
            <a:r>
              <a:rPr lang="en-US" dirty="0" err="1"/>
              <a:t>cyclase</a:t>
            </a:r>
            <a:r>
              <a:rPr lang="en-US" dirty="0"/>
              <a:t>, decrease in </a:t>
            </a:r>
            <a:r>
              <a:rPr lang="en-US" dirty="0" err="1"/>
              <a:t>cAMP</a:t>
            </a:r>
            <a:endParaRPr lang="en-US" dirty="0"/>
          </a:p>
          <a:p>
            <a:pPr>
              <a:buNone/>
            </a:pPr>
            <a:r>
              <a:rPr lang="en-US" dirty="0"/>
              <a:t>Beta-receptors (metabotropic; coupled to G-proteins and linked to second messenger systems) – increase in </a:t>
            </a:r>
            <a:r>
              <a:rPr lang="en-US" dirty="0" err="1"/>
              <a:t>cAMP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Glutamate</a:t>
            </a:r>
          </a:p>
          <a:p>
            <a:pPr>
              <a:buNone/>
            </a:pPr>
            <a:r>
              <a:rPr lang="en-US" dirty="0" err="1"/>
              <a:t>Metabotropic</a:t>
            </a:r>
            <a:r>
              <a:rPr lang="en-US" dirty="0"/>
              <a:t> glutamate receptors (G-protein coupled receptors)</a:t>
            </a:r>
          </a:p>
          <a:p>
            <a:pPr>
              <a:buNone/>
            </a:pPr>
            <a:r>
              <a:rPr lang="en-US" dirty="0" err="1"/>
              <a:t>Ionotropic</a:t>
            </a:r>
            <a:r>
              <a:rPr lang="en-US" dirty="0"/>
              <a:t> glutamate receptors</a:t>
            </a:r>
          </a:p>
          <a:p>
            <a:pPr>
              <a:buNone/>
            </a:pPr>
            <a:r>
              <a:rPr lang="en-US" dirty="0"/>
              <a:t>	AMPA-receptors (</a:t>
            </a:r>
            <a:r>
              <a:rPr lang="en-US" dirty="0" err="1"/>
              <a:t>ligand</a:t>
            </a:r>
            <a:r>
              <a:rPr lang="en-US" dirty="0"/>
              <a:t> gated </a:t>
            </a:r>
            <a:r>
              <a:rPr lang="en-US" dirty="0" err="1"/>
              <a:t>monovalent</a:t>
            </a:r>
            <a:r>
              <a:rPr lang="en-US" dirty="0"/>
              <a:t> </a:t>
            </a:r>
            <a:r>
              <a:rPr lang="en-US" dirty="0" err="1"/>
              <a:t>cation</a:t>
            </a:r>
            <a:r>
              <a:rPr lang="en-US" dirty="0"/>
              <a:t> channels)</a:t>
            </a:r>
          </a:p>
          <a:p>
            <a:pPr>
              <a:buNone/>
            </a:pPr>
            <a:r>
              <a:rPr lang="en-US" dirty="0"/>
              <a:t>	NMDA-receptors (</a:t>
            </a:r>
            <a:r>
              <a:rPr lang="en-US" dirty="0" err="1"/>
              <a:t>cation</a:t>
            </a:r>
            <a:r>
              <a:rPr lang="en-US" dirty="0"/>
              <a:t> channels; </a:t>
            </a:r>
            <a:r>
              <a:rPr lang="en-US" b="1" dirty="0"/>
              <a:t>require both glutamate binding and a change in membrane potential;</a:t>
            </a:r>
            <a:r>
              <a:rPr lang="en-US" dirty="0"/>
              <a:t> blocked by Mg++ at resting membrane potentials)</a:t>
            </a:r>
          </a:p>
        </p:txBody>
      </p:sp>
    </p:spTree>
    <p:extLst>
      <p:ext uri="{BB962C8B-B14F-4D97-AF65-F5344CB8AC3E}">
        <p14:creationId xmlns:p14="http://schemas.microsoft.com/office/powerpoint/2010/main" val="4023480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08_0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0925" y="533400"/>
            <a:ext cx="450215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6525" y="73794"/>
            <a:ext cx="9007475" cy="400101"/>
          </a:xfrm>
        </p:spPr>
        <p:txBody>
          <a:bodyPr/>
          <a:lstStyle/>
          <a:p>
            <a:r>
              <a:rPr lang="en-US" sz="2000" dirty="0">
                <a:latin typeface="Calibri" pitchFamily="34" charset="0"/>
              </a:rPr>
              <a:t>Different types of propagation/transmission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23622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505200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1. Action potentials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0" y="6858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{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28800"/>
            <a:ext cx="209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Graded potentials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43400"/>
            <a:ext cx="30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54864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Graded potentials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648200"/>
            <a:ext cx="244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2. Synaptic transmission</a:t>
            </a:r>
          </a:p>
        </p:txBody>
      </p:sp>
    </p:spTree>
    <p:extLst>
      <p:ext uri="{BB962C8B-B14F-4D97-AF65-F5344CB8AC3E}">
        <p14:creationId xmlns:p14="http://schemas.microsoft.com/office/powerpoint/2010/main" val="385283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4953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line: excitatory PSP (EPSP), depolarizing </a:t>
            </a:r>
          </a:p>
          <a:p>
            <a:endParaRPr lang="en-US" dirty="0"/>
          </a:p>
        </p:txBody>
      </p:sp>
      <p:pic>
        <p:nvPicPr>
          <p:cNvPr id="4" name="Picture 3" descr="6 EPSP,IPSP1.jpeg"/>
          <p:cNvPicPr>
            <a:picLocks noChangeAspect="1"/>
          </p:cNvPicPr>
          <p:nvPr/>
        </p:nvPicPr>
        <p:blipFill rotWithShape="1">
          <a:blip r:embed="rId2" cstate="print"/>
          <a:srcRect t="58589"/>
          <a:stretch/>
        </p:blipFill>
        <p:spPr>
          <a:xfrm>
            <a:off x="410817" y="2743200"/>
            <a:ext cx="6681216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30851"/>
            <a:ext cx="63295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Postsynaptic potentials depend on the channels that are opened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Monovalent cation channel, Excitatory: </a:t>
            </a:r>
          </a:p>
          <a:p>
            <a:endParaRPr lang="en-US" dirty="0"/>
          </a:p>
          <a:p>
            <a:r>
              <a:rPr lang="en-US" dirty="0"/>
              <a:t>Reversal potential (E</a:t>
            </a:r>
            <a:r>
              <a:rPr lang="en-US" sz="2400" baseline="-25000" dirty="0"/>
              <a:t>EPSP</a:t>
            </a:r>
            <a:r>
              <a:rPr lang="en-US" dirty="0"/>
              <a:t>) is more positive than </a:t>
            </a:r>
          </a:p>
          <a:p>
            <a:r>
              <a:rPr lang="en-US" dirty="0"/>
              <a:t>the threshold potential (</a:t>
            </a:r>
            <a:r>
              <a:rPr lang="en-US" dirty="0" err="1"/>
              <a:t>V</a:t>
            </a:r>
            <a:r>
              <a:rPr lang="en-US" sz="2400" baseline="-25000" dirty="0" err="1"/>
              <a:t>threshold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4953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line: inhibitory PSP (IPSP), hyperpolarizing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30851"/>
            <a:ext cx="6329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Postsynaptic potentials depend on the channels that are opened</a:t>
            </a:r>
          </a:p>
          <a:p>
            <a:endParaRPr lang="en-US" dirty="0"/>
          </a:p>
          <a:p>
            <a:r>
              <a:rPr lang="en-US" dirty="0"/>
              <a:t>K+ channel, inhibitory: </a:t>
            </a:r>
          </a:p>
          <a:p>
            <a:endParaRPr lang="en-US" dirty="0"/>
          </a:p>
          <a:p>
            <a:r>
              <a:rPr lang="en-US" dirty="0"/>
              <a:t>Reversal potential (E</a:t>
            </a:r>
            <a:r>
              <a:rPr lang="en-US" sz="2400" baseline="-25000" dirty="0"/>
              <a:t>IPSP</a:t>
            </a:r>
            <a:r>
              <a:rPr lang="en-US" dirty="0"/>
              <a:t>) is more negative than </a:t>
            </a:r>
          </a:p>
          <a:p>
            <a:r>
              <a:rPr lang="en-US" dirty="0"/>
              <a:t>the threshold potential (</a:t>
            </a:r>
            <a:r>
              <a:rPr lang="en-US" dirty="0" err="1"/>
              <a:t>V</a:t>
            </a:r>
            <a:r>
              <a:rPr lang="en-US" sz="2400" baseline="-25000" dirty="0" err="1"/>
              <a:t>threshold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Picture 5" descr="7 EPSP,IPSP2.jpeg"/>
          <p:cNvPicPr>
            <a:picLocks noChangeAspect="1"/>
          </p:cNvPicPr>
          <p:nvPr/>
        </p:nvPicPr>
        <p:blipFill rotWithShape="1">
          <a:blip r:embed="rId2" cstate="print"/>
          <a:srcRect l="1864" t="29586"/>
          <a:stretch/>
        </p:blipFill>
        <p:spPr>
          <a:xfrm>
            <a:off x="381000" y="2595306"/>
            <a:ext cx="6281474" cy="21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9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25" y="487362"/>
            <a:ext cx="9007475" cy="274638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Calibri" pitchFamily="34" charset="0"/>
              </a:rPr>
              <a:t>Channel</a:t>
            </a:r>
            <a:r>
              <a:rPr lang="en-US" sz="2400" b="1" dirty="0"/>
              <a:t> proteins/Ion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alibri" pitchFamily="34" charset="0"/>
              </a:rPr>
              <a:t>channel proteins create a water-filled pore</a:t>
            </a:r>
          </a:p>
          <a:p>
            <a:r>
              <a:rPr lang="en-US" sz="1800" dirty="0">
                <a:latin typeface="Calibri" pitchFamily="34" charset="0"/>
              </a:rPr>
              <a:t>Na+ channels, K+ channels, Ca++ channels, </a:t>
            </a:r>
            <a:r>
              <a:rPr lang="en-US" sz="1800" dirty="0" err="1">
                <a:latin typeface="Calibri" pitchFamily="34" charset="0"/>
              </a:rPr>
              <a:t>Cl</a:t>
            </a:r>
            <a:r>
              <a:rPr lang="en-US" sz="1800" dirty="0">
                <a:latin typeface="Calibri" pitchFamily="34" charset="0"/>
              </a:rPr>
              <a:t>- channels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monovalent cation channels, cation channels</a:t>
            </a:r>
          </a:p>
          <a:p>
            <a:r>
              <a:rPr lang="en-US" sz="1800" dirty="0">
                <a:latin typeface="Calibri" pitchFamily="34" charset="0"/>
              </a:rPr>
              <a:t>the ease with which ions flow through a channel is called </a:t>
            </a:r>
            <a:r>
              <a:rPr lang="en-US" sz="1800" b="1" dirty="0">
                <a:latin typeface="Calibri" pitchFamily="34" charset="0"/>
              </a:rPr>
              <a:t>conductance, </a:t>
            </a:r>
            <a:r>
              <a:rPr lang="en-US" sz="1800" dirty="0">
                <a:latin typeface="Calibri" pitchFamily="34" charset="0"/>
              </a:rPr>
              <a:t>facilitated diffusion</a:t>
            </a:r>
            <a:endParaRPr lang="en-US" sz="1800" b="1" dirty="0">
              <a:latin typeface="Calibri" pitchFamily="34" charset="0"/>
            </a:endParaRPr>
          </a:p>
          <a:p>
            <a:r>
              <a:rPr lang="en-US" sz="1800" b="1" dirty="0">
                <a:latin typeface="Calibri" pitchFamily="34" charset="0"/>
              </a:rPr>
              <a:t>open channels </a:t>
            </a:r>
            <a:r>
              <a:rPr lang="en-US" sz="1800" dirty="0">
                <a:latin typeface="Calibri" pitchFamily="34" charset="0"/>
              </a:rPr>
              <a:t>or pores are usually open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leak channels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</a:t>
            </a:r>
          </a:p>
          <a:p>
            <a:r>
              <a:rPr lang="en-US" sz="1800" b="1" dirty="0">
                <a:latin typeface="Calibri" pitchFamily="34" charset="0"/>
              </a:rPr>
              <a:t>gated channels </a:t>
            </a:r>
            <a:r>
              <a:rPr lang="en-US" sz="1800" dirty="0">
                <a:latin typeface="Calibri" pitchFamily="34" charset="0"/>
              </a:rPr>
              <a:t>open and close in response to signals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(a) mechanically gated ion channels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		physical forces, i.e., stretch, pressure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(b) chemically gated ion channels </a:t>
            </a:r>
            <a:r>
              <a:rPr lang="en-US" sz="1800" b="1" dirty="0">
                <a:latin typeface="Calibri" pitchFamily="34" charset="0"/>
              </a:rPr>
              <a:t>(nicotinic, </a:t>
            </a:r>
            <a:r>
              <a:rPr lang="en-US" sz="1800" b="1" dirty="0" err="1">
                <a:latin typeface="Calibri" pitchFamily="34" charset="0"/>
              </a:rPr>
              <a:t>muscarinic</a:t>
            </a:r>
            <a:r>
              <a:rPr lang="en-US" sz="1800" b="1" dirty="0">
                <a:latin typeface="Calibri" pitchFamily="34" charset="0"/>
              </a:rPr>
              <a:t>, …)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		extracellular and intracellular </a:t>
            </a:r>
            <a:r>
              <a:rPr lang="en-US" sz="1800" dirty="0" err="1">
                <a:latin typeface="Calibri" pitchFamily="34" charset="0"/>
              </a:rPr>
              <a:t>ligands</a:t>
            </a:r>
            <a:endParaRPr lang="en-US" sz="1800" dirty="0">
              <a:latin typeface="Calibri" pitchFamily="34" charset="0"/>
            </a:endParaRP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(c) voltage-gated ion channels</a:t>
            </a:r>
          </a:p>
          <a:p>
            <a:pPr>
              <a:buNone/>
            </a:pPr>
            <a:r>
              <a:rPr lang="en-US" sz="1800" dirty="0">
                <a:latin typeface="Calibri" pitchFamily="34" charset="0"/>
              </a:rPr>
              <a:t>			cell’s membrane potential</a:t>
            </a:r>
          </a:p>
          <a:p>
            <a:pPr>
              <a:buNone/>
            </a:pPr>
            <a:endParaRPr lang="en-US" sz="1800" dirty="0">
              <a:latin typeface="Calibri" pitchFamily="34" charset="0"/>
            </a:endParaRPr>
          </a:p>
          <a:p>
            <a:pPr>
              <a:buNone/>
            </a:pP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07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4953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line: inhibitory PSP (IPSP), ?polarizing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30851"/>
            <a:ext cx="6329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Postsynaptic potentials depend on the channels that are opened</a:t>
            </a:r>
          </a:p>
          <a:p>
            <a:endParaRPr lang="en-US" dirty="0"/>
          </a:p>
          <a:p>
            <a:r>
              <a:rPr lang="en-US" dirty="0"/>
              <a:t>Cl- channel, inhibitory: </a:t>
            </a:r>
          </a:p>
          <a:p>
            <a:endParaRPr lang="en-US" dirty="0"/>
          </a:p>
          <a:p>
            <a:r>
              <a:rPr lang="en-US" dirty="0"/>
              <a:t>Reversal potential (E</a:t>
            </a:r>
            <a:r>
              <a:rPr lang="en-US" sz="2400" baseline="-25000" dirty="0"/>
              <a:t>IPSP</a:t>
            </a:r>
            <a:r>
              <a:rPr lang="en-US" dirty="0"/>
              <a:t>) is more negative than </a:t>
            </a:r>
          </a:p>
          <a:p>
            <a:r>
              <a:rPr lang="en-US" dirty="0"/>
              <a:t>the threshold potential (</a:t>
            </a:r>
            <a:r>
              <a:rPr lang="en-US" dirty="0" err="1"/>
              <a:t>V</a:t>
            </a:r>
            <a:r>
              <a:rPr lang="en-US" sz="2400" baseline="-25000" dirty="0" err="1"/>
              <a:t>threshold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2562176"/>
            <a:ext cx="6376950" cy="2160716"/>
            <a:chOff x="990600" y="4343400"/>
            <a:chExt cx="6376950" cy="2160716"/>
          </a:xfrm>
        </p:grpSpPr>
        <p:pic>
          <p:nvPicPr>
            <p:cNvPr id="7" name="Picture 6" descr="8 EPSP,IPSP3.jpeg"/>
            <p:cNvPicPr>
              <a:picLocks noChangeAspect="1"/>
            </p:cNvPicPr>
            <p:nvPr/>
          </p:nvPicPr>
          <p:blipFill rotWithShape="1">
            <a:blip r:embed="rId2" cstate="print"/>
            <a:srcRect t="31934" b="3386"/>
            <a:stretch/>
          </p:blipFill>
          <p:spPr>
            <a:xfrm>
              <a:off x="990600" y="4343400"/>
              <a:ext cx="6035040" cy="2160716"/>
            </a:xfrm>
            <a:prstGeom prst="rect">
              <a:avLst/>
            </a:prstGeom>
          </p:spPr>
        </p:pic>
        <p:sp>
          <p:nvSpPr>
            <p:cNvPr id="8" name="Parallelogram 7"/>
            <p:cNvSpPr/>
            <p:nvPr/>
          </p:nvSpPr>
          <p:spPr>
            <a:xfrm>
              <a:off x="5559730" y="4864608"/>
              <a:ext cx="1807820" cy="163950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494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 descr="figure_08_29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1620838"/>
            <a:ext cx="8528050" cy="392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8467" name="Rectangle 3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Successive PSPs at the same synapse can combine to result in a summed PSP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5517575"/>
            <a:ext cx="8229600" cy="27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Figure 8-24</a:t>
            </a:r>
          </a:p>
        </p:txBody>
      </p:sp>
    </p:spTree>
    <p:extLst>
      <p:ext uri="{BB962C8B-B14F-4D97-AF65-F5344CB8AC3E}">
        <p14:creationId xmlns:p14="http://schemas.microsoft.com/office/powerpoint/2010/main" val="593555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figure_08_07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533400"/>
            <a:ext cx="553720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5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Postsynaptic potentials are graded</a:t>
            </a:r>
          </a:p>
        </p:txBody>
      </p:sp>
    </p:spTree>
    <p:extLst>
      <p:ext uri="{BB962C8B-B14F-4D97-AF65-F5344CB8AC3E}">
        <p14:creationId xmlns:p14="http://schemas.microsoft.com/office/powerpoint/2010/main" val="36278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 descr="figure_08_28a_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922338"/>
            <a:ext cx="8528050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4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Simultaneous PSP at different synapses combine to result in a summed PSP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5517575"/>
            <a:ext cx="8229600" cy="27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Figure 8-24</a:t>
            </a:r>
          </a:p>
        </p:txBody>
      </p:sp>
    </p:spTree>
    <p:extLst>
      <p:ext uri="{BB962C8B-B14F-4D97-AF65-F5344CB8AC3E}">
        <p14:creationId xmlns:p14="http://schemas.microsoft.com/office/powerpoint/2010/main" val="300221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58" name="Picture 2" descr="figure_08_31_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3" y="533400"/>
            <a:ext cx="7686675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6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Inhibitory PSPs subtract from the excitatory PSPs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5517575"/>
            <a:ext cx="8229600" cy="27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Figure 8-26</a:t>
            </a:r>
          </a:p>
        </p:txBody>
      </p:sp>
    </p:spTree>
    <p:extLst>
      <p:ext uri="{BB962C8B-B14F-4D97-AF65-F5344CB8AC3E}">
        <p14:creationId xmlns:p14="http://schemas.microsoft.com/office/powerpoint/2010/main" val="4426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figure_05_14_0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521" y="914400"/>
            <a:ext cx="6517482" cy="512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6525" y="487362"/>
            <a:ext cx="9007475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Calibri" pitchFamily="34" charset="0"/>
              </a:rPr>
              <a:t>Carrier</a:t>
            </a:r>
            <a:r>
              <a:rPr lang="en-US" sz="2200" b="1" dirty="0"/>
              <a:t> proteins/sodium-potassium pump</a:t>
            </a:r>
          </a:p>
        </p:txBody>
      </p:sp>
    </p:spTree>
    <p:extLst>
      <p:ext uri="{BB962C8B-B14F-4D97-AF65-F5344CB8AC3E}">
        <p14:creationId xmlns:p14="http://schemas.microsoft.com/office/powerpoint/2010/main" val="364180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endParaRPr lang="en-US" sz="2400" b="1" dirty="0"/>
          </a:p>
          <a:p>
            <a:pPr marL="0" lvl="0" indent="0" defTabSz="914400" eaLnBrk="1" hangingPunct="1">
              <a:spcBef>
                <a:spcPct val="0"/>
              </a:spcBef>
              <a:buNone/>
              <a:tabLst>
                <a:tab pos="0" algn="l"/>
              </a:tabLst>
            </a:pPr>
            <a:r>
              <a:rPr lang="en-US" sz="2200" b="1" dirty="0"/>
              <a:t>The inside-negative resting membrane potential is generated by</a:t>
            </a:r>
          </a:p>
          <a:p>
            <a:pPr marL="457200" indent="-457200">
              <a:buNone/>
            </a:pPr>
            <a:r>
              <a:rPr lang="en-US" sz="2200" dirty="0"/>
              <a:t> </a:t>
            </a:r>
          </a:p>
          <a:p>
            <a:pPr marL="457200" indent="-457200">
              <a:buAutoNum type="alphaUcParenR"/>
            </a:pPr>
            <a:r>
              <a:rPr lang="en-US" sz="2200" dirty="0"/>
              <a:t>the imbalance from pumping 3 positive Na ion out while pumping only 2 positive K ions into the cell</a:t>
            </a:r>
          </a:p>
          <a:p>
            <a:pPr marL="457200" indent="-457200">
              <a:buAutoNum type="alphaUcParenR"/>
            </a:pPr>
            <a:r>
              <a:rPr lang="en-US" sz="2200" dirty="0"/>
              <a:t>by letting K+ freely move between the inside and outside of the cell</a:t>
            </a:r>
          </a:p>
          <a:p>
            <a:pPr marL="457200" indent="-457200">
              <a:buFont typeface="Arial" pitchFamily="34" charset="0"/>
              <a:buAutoNum type="alphaUcParenR"/>
            </a:pPr>
            <a:r>
              <a:rPr lang="en-US" sz="2200" dirty="0"/>
              <a:t>by pumping Na+ out of the cell while the more negatively charged proteins than positive ions remain in the cell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525" y="792162"/>
            <a:ext cx="9007475" cy="274638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+mn-lt"/>
              </a:rPr>
              <a:t>The origin of the membrane potential</a:t>
            </a:r>
          </a:p>
        </p:txBody>
      </p:sp>
    </p:spTree>
    <p:extLst>
      <p:ext uri="{BB962C8B-B14F-4D97-AF65-F5344CB8AC3E}">
        <p14:creationId xmlns:p14="http://schemas.microsoft.com/office/powerpoint/2010/main" val="369886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98950" y="1676400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3552825" y="3641725"/>
            <a:ext cx="5318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grpSp>
        <p:nvGrpSpPr>
          <p:cNvPr id="3" name="Group 704"/>
          <p:cNvGrpSpPr>
            <a:grpSpLocks/>
          </p:cNvGrpSpPr>
          <p:nvPr/>
        </p:nvGrpSpPr>
        <p:grpSpPr bwMode="auto">
          <a:xfrm>
            <a:off x="5746750" y="1774825"/>
            <a:ext cx="1863725" cy="1584325"/>
            <a:chOff x="1184415" y="976794"/>
            <a:chExt cx="1863585" cy="1584361"/>
          </a:xfrm>
        </p:grpSpPr>
        <p:grpSp>
          <p:nvGrpSpPr>
            <p:cNvPr id="4" name="Group 556"/>
            <p:cNvGrpSpPr>
              <a:grpSpLocks/>
            </p:cNvGrpSpPr>
            <p:nvPr/>
          </p:nvGrpSpPr>
          <p:grpSpPr bwMode="auto">
            <a:xfrm>
              <a:off x="2459380" y="985409"/>
              <a:ext cx="588620" cy="1575746"/>
              <a:chOff x="2459380" y="985409"/>
              <a:chExt cx="588620" cy="1575746"/>
            </a:xfrm>
          </p:grpSpPr>
          <p:grpSp>
            <p:nvGrpSpPr>
              <p:cNvPr id="5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914" name="Oval 913"/>
                <p:cNvSpPr/>
                <p:nvPr/>
              </p:nvSpPr>
              <p:spPr>
                <a:xfrm>
                  <a:off x="2486527" y="1041418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915" name="Straight Connector 118"/>
                <p:cNvCxnSpPr/>
                <p:nvPr/>
              </p:nvCxnSpPr>
              <p:spPr>
                <a:xfrm rot="5400000">
                  <a:off x="2477791" y="1235895"/>
                  <a:ext cx="120653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23" name="Straight Connector 129"/>
                  <p:cNvCxnSpPr/>
                  <p:nvPr/>
                </p:nvCxnSpPr>
                <p:spPr>
                  <a:xfrm>
                    <a:off x="1905011" y="1749647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4" name="Straight Connector 130"/>
                  <p:cNvCxnSpPr/>
                  <p:nvPr/>
                </p:nvCxnSpPr>
                <p:spPr>
                  <a:xfrm flipH="1">
                    <a:off x="1905011" y="1825849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21" name="Straight Connector 920"/>
                  <p:cNvCxnSpPr/>
                  <p:nvPr/>
                </p:nvCxnSpPr>
                <p:spPr>
                  <a:xfrm>
                    <a:off x="1905011" y="1749650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2" name="Straight Connector 921"/>
                  <p:cNvCxnSpPr/>
                  <p:nvPr/>
                </p:nvCxnSpPr>
                <p:spPr>
                  <a:xfrm flipH="1">
                    <a:off x="1905011" y="1825852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19" name="Straight Connector 918"/>
                  <p:cNvCxnSpPr/>
                  <p:nvPr/>
                </p:nvCxnSpPr>
                <p:spPr>
                  <a:xfrm>
                    <a:off x="1905011" y="1752828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0" name="Straight Connector 919"/>
                  <p:cNvCxnSpPr/>
                  <p:nvPr/>
                </p:nvCxnSpPr>
                <p:spPr>
                  <a:xfrm flipH="1">
                    <a:off x="1905011" y="1829030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903" name="Oval 902"/>
                <p:cNvSpPr/>
                <p:nvPr/>
              </p:nvSpPr>
              <p:spPr>
                <a:xfrm flipV="1">
                  <a:off x="914885" y="3047498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904" name="Straight Connector 903"/>
                <p:cNvCxnSpPr/>
                <p:nvPr/>
              </p:nvCxnSpPr>
              <p:spPr>
                <a:xfrm rot="16200000" flipV="1">
                  <a:off x="906942" y="2936375"/>
                  <a:ext cx="119066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12" name="Straight Connector 911"/>
                  <p:cNvCxnSpPr/>
                  <p:nvPr/>
                </p:nvCxnSpPr>
                <p:spPr>
                  <a:xfrm>
                    <a:off x="1905485" y="1752339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3" name="Straight Connector 912"/>
                  <p:cNvCxnSpPr/>
                  <p:nvPr/>
                </p:nvCxnSpPr>
                <p:spPr>
                  <a:xfrm flipH="1">
                    <a:off x="1905485" y="1828541"/>
                    <a:ext cx="153977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10" name="Straight Connector 909"/>
                  <p:cNvCxnSpPr/>
                  <p:nvPr/>
                </p:nvCxnSpPr>
                <p:spPr>
                  <a:xfrm>
                    <a:off x="1905485" y="1752343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1" name="Straight Connector 910"/>
                  <p:cNvCxnSpPr/>
                  <p:nvPr/>
                </p:nvCxnSpPr>
                <p:spPr>
                  <a:xfrm flipH="1">
                    <a:off x="1905485" y="1828545"/>
                    <a:ext cx="153977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08" name="Straight Connector 907"/>
                  <p:cNvCxnSpPr/>
                  <p:nvPr/>
                </p:nvCxnSpPr>
                <p:spPr>
                  <a:xfrm>
                    <a:off x="1905485" y="1755521"/>
                    <a:ext cx="153977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908"/>
                  <p:cNvCxnSpPr/>
                  <p:nvPr/>
                </p:nvCxnSpPr>
                <p:spPr>
                  <a:xfrm flipH="1">
                    <a:off x="1905485" y="1831723"/>
                    <a:ext cx="153977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892" name="Oval 891"/>
                <p:cNvSpPr/>
                <p:nvPr/>
              </p:nvSpPr>
              <p:spPr>
                <a:xfrm>
                  <a:off x="2485938" y="1041668"/>
                  <a:ext cx="152389" cy="187329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93" name="Straight Connector 892"/>
                <p:cNvCxnSpPr/>
                <p:nvPr/>
              </p:nvCxnSpPr>
              <p:spPr>
                <a:xfrm rot="5400000">
                  <a:off x="2477996" y="1236939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901" name="Straight Connector 900"/>
                  <p:cNvCxnSpPr/>
                  <p:nvPr/>
                </p:nvCxnSpPr>
                <p:spPr>
                  <a:xfrm>
                    <a:off x="1904422" y="1749897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2" name="Straight Connector 901"/>
                  <p:cNvCxnSpPr/>
                  <p:nvPr/>
                </p:nvCxnSpPr>
                <p:spPr>
                  <a:xfrm flipH="1">
                    <a:off x="1904422" y="1827686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99" name="Straight Connector 898"/>
                  <p:cNvCxnSpPr/>
                  <p:nvPr/>
                </p:nvCxnSpPr>
                <p:spPr>
                  <a:xfrm>
                    <a:off x="1904422" y="1749900"/>
                    <a:ext cx="152389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0" name="Straight Connector 899"/>
                  <p:cNvCxnSpPr/>
                  <p:nvPr/>
                </p:nvCxnSpPr>
                <p:spPr>
                  <a:xfrm flipH="1">
                    <a:off x="1904422" y="1827689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97" name="Straight Connector 896"/>
                  <p:cNvCxnSpPr/>
                  <p:nvPr/>
                </p:nvCxnSpPr>
                <p:spPr>
                  <a:xfrm>
                    <a:off x="1904422" y="1753078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8" name="Straight Connector 897"/>
                  <p:cNvCxnSpPr/>
                  <p:nvPr/>
                </p:nvCxnSpPr>
                <p:spPr>
                  <a:xfrm flipH="1">
                    <a:off x="1904422" y="1829280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881" name="Oval 880"/>
                <p:cNvSpPr/>
                <p:nvPr/>
              </p:nvSpPr>
              <p:spPr>
                <a:xfrm>
                  <a:off x="2486675" y="1043434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82" name="Straight Connector 881"/>
                <p:cNvCxnSpPr/>
                <p:nvPr/>
              </p:nvCxnSpPr>
              <p:spPr>
                <a:xfrm rot="5400000">
                  <a:off x="2478732" y="1237118"/>
                  <a:ext cx="119066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90" name="Straight Connector 889"/>
                  <p:cNvCxnSpPr/>
                  <p:nvPr/>
                </p:nvCxnSpPr>
                <p:spPr>
                  <a:xfrm>
                    <a:off x="1905159" y="1750075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1" name="Straight Connector 890"/>
                  <p:cNvCxnSpPr/>
                  <p:nvPr/>
                </p:nvCxnSpPr>
                <p:spPr>
                  <a:xfrm flipH="1">
                    <a:off x="1905159" y="1827865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88" name="Straight Connector 887"/>
                  <p:cNvCxnSpPr/>
                  <p:nvPr/>
                </p:nvCxnSpPr>
                <p:spPr>
                  <a:xfrm>
                    <a:off x="1905159" y="1750078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/>
                  <p:cNvCxnSpPr/>
                  <p:nvPr/>
                </p:nvCxnSpPr>
                <p:spPr>
                  <a:xfrm flipH="1">
                    <a:off x="1905159" y="1827868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86" name="Straight Connector 885"/>
                  <p:cNvCxnSpPr/>
                  <p:nvPr/>
                </p:nvCxnSpPr>
                <p:spPr>
                  <a:xfrm>
                    <a:off x="1905159" y="1753256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7" name="Straight Connector 886"/>
                  <p:cNvCxnSpPr/>
                  <p:nvPr/>
                </p:nvCxnSpPr>
                <p:spPr>
                  <a:xfrm flipH="1">
                    <a:off x="1905159" y="1829458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870" name="Oval 869"/>
                <p:cNvSpPr/>
                <p:nvPr/>
              </p:nvSpPr>
              <p:spPr>
                <a:xfrm flipV="1">
                  <a:off x="914102" y="3047140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71" name="Straight Connector 870"/>
                <p:cNvCxnSpPr/>
                <p:nvPr/>
              </p:nvCxnSpPr>
              <p:spPr>
                <a:xfrm rot="16200000" flipV="1">
                  <a:off x="906953" y="2936811"/>
                  <a:ext cx="117478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79" name="Straight Connector 878"/>
                  <p:cNvCxnSpPr/>
                  <p:nvPr/>
                </p:nvCxnSpPr>
                <p:spPr>
                  <a:xfrm>
                    <a:off x="1904702" y="1752697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0" name="Straight Connector 879"/>
                  <p:cNvCxnSpPr/>
                  <p:nvPr/>
                </p:nvCxnSpPr>
                <p:spPr>
                  <a:xfrm flipH="1">
                    <a:off x="1904702" y="1828899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77" name="Straight Connector 876"/>
                  <p:cNvCxnSpPr/>
                  <p:nvPr/>
                </p:nvCxnSpPr>
                <p:spPr>
                  <a:xfrm>
                    <a:off x="1904702" y="1752701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8" name="Straight Connector 877"/>
                  <p:cNvCxnSpPr/>
                  <p:nvPr/>
                </p:nvCxnSpPr>
                <p:spPr>
                  <a:xfrm flipH="1">
                    <a:off x="1904702" y="1828903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75" name="Straight Connector 874"/>
                  <p:cNvCxnSpPr/>
                  <p:nvPr/>
                </p:nvCxnSpPr>
                <p:spPr>
                  <a:xfrm>
                    <a:off x="1904702" y="1752704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6" name="Straight Connector 875"/>
                  <p:cNvCxnSpPr/>
                  <p:nvPr/>
                </p:nvCxnSpPr>
                <p:spPr>
                  <a:xfrm flipH="1">
                    <a:off x="1904702" y="1828906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859" name="Oval 858"/>
                <p:cNvSpPr/>
                <p:nvPr/>
              </p:nvSpPr>
              <p:spPr>
                <a:xfrm flipV="1">
                  <a:off x="914910" y="3048158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60" name="Straight Connector 859"/>
                <p:cNvCxnSpPr/>
                <p:nvPr/>
              </p:nvCxnSpPr>
              <p:spPr>
                <a:xfrm rot="16200000" flipV="1">
                  <a:off x="906968" y="2937035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68" name="Straight Connector 867"/>
                  <p:cNvCxnSpPr/>
                  <p:nvPr/>
                </p:nvCxnSpPr>
                <p:spPr>
                  <a:xfrm>
                    <a:off x="1905510" y="1750091"/>
                    <a:ext cx="153976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9" name="Straight Connector 868"/>
                  <p:cNvCxnSpPr/>
                  <p:nvPr/>
                </p:nvCxnSpPr>
                <p:spPr>
                  <a:xfrm flipH="1">
                    <a:off x="1905510" y="1827880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66" name="Straight Connector 865"/>
                  <p:cNvCxnSpPr/>
                  <p:nvPr/>
                </p:nvCxnSpPr>
                <p:spPr>
                  <a:xfrm>
                    <a:off x="1905510" y="1750095"/>
                    <a:ext cx="153976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7" name="Straight Connector 866"/>
                  <p:cNvCxnSpPr/>
                  <p:nvPr/>
                </p:nvCxnSpPr>
                <p:spPr>
                  <a:xfrm flipH="1">
                    <a:off x="1905510" y="1827884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64" name="Straight Connector 863"/>
                  <p:cNvCxnSpPr/>
                  <p:nvPr/>
                </p:nvCxnSpPr>
                <p:spPr>
                  <a:xfrm>
                    <a:off x="1905510" y="1753273"/>
                    <a:ext cx="153976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5" name="Straight Connector 864"/>
                  <p:cNvCxnSpPr/>
                  <p:nvPr/>
                </p:nvCxnSpPr>
                <p:spPr>
                  <a:xfrm flipH="1">
                    <a:off x="1905510" y="1829475"/>
                    <a:ext cx="153976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" name="Group 557"/>
            <p:cNvGrpSpPr>
              <a:grpSpLocks/>
            </p:cNvGrpSpPr>
            <p:nvPr/>
          </p:nvGrpSpPr>
          <p:grpSpPr bwMode="auto">
            <a:xfrm>
              <a:off x="1814995" y="976794"/>
              <a:ext cx="588620" cy="1575746"/>
              <a:chOff x="2459380" y="985409"/>
              <a:chExt cx="588620" cy="1575746"/>
            </a:xfrm>
          </p:grpSpPr>
          <p:grpSp>
            <p:nvGrpSpPr>
              <p:cNvPr id="30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842" name="Oval 841"/>
                <p:cNvSpPr/>
                <p:nvPr/>
              </p:nvSpPr>
              <p:spPr>
                <a:xfrm>
                  <a:off x="2486436" y="1043683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43" name="Straight Connector 842"/>
                <p:cNvCxnSpPr/>
                <p:nvPr/>
              </p:nvCxnSpPr>
              <p:spPr>
                <a:xfrm rot="5400000">
                  <a:off x="2478493" y="1237367"/>
                  <a:ext cx="119066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51" name="Straight Connector 850"/>
                  <p:cNvCxnSpPr/>
                  <p:nvPr/>
                </p:nvCxnSpPr>
                <p:spPr>
                  <a:xfrm>
                    <a:off x="1904920" y="1751912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2" name="Straight Connector 851"/>
                  <p:cNvCxnSpPr/>
                  <p:nvPr/>
                </p:nvCxnSpPr>
                <p:spPr>
                  <a:xfrm flipH="1">
                    <a:off x="1904920" y="1828114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6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49" name="Straight Connector 848"/>
                  <p:cNvCxnSpPr/>
                  <p:nvPr/>
                </p:nvCxnSpPr>
                <p:spPr>
                  <a:xfrm>
                    <a:off x="1904920" y="1751915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0" name="Straight Connector 849"/>
                  <p:cNvCxnSpPr/>
                  <p:nvPr/>
                </p:nvCxnSpPr>
                <p:spPr>
                  <a:xfrm flipH="1">
                    <a:off x="1904920" y="1828117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7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47" name="Straight Connector 846"/>
                  <p:cNvCxnSpPr/>
                  <p:nvPr/>
                </p:nvCxnSpPr>
                <p:spPr>
                  <a:xfrm>
                    <a:off x="1904920" y="1755093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8" name="Straight Connector 847"/>
                  <p:cNvCxnSpPr/>
                  <p:nvPr/>
                </p:nvCxnSpPr>
                <p:spPr>
                  <a:xfrm flipH="1">
                    <a:off x="1904920" y="1829707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78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831" name="Oval 830"/>
                <p:cNvSpPr/>
                <p:nvPr/>
              </p:nvSpPr>
              <p:spPr>
                <a:xfrm flipV="1">
                  <a:off x="914794" y="3048175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32" name="Straight Connector 831"/>
                <p:cNvCxnSpPr/>
                <p:nvPr/>
              </p:nvCxnSpPr>
              <p:spPr>
                <a:xfrm rot="16200000" flipV="1">
                  <a:off x="906852" y="2937052"/>
                  <a:ext cx="119065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9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40" name="Straight Connector 839"/>
                  <p:cNvCxnSpPr/>
                  <p:nvPr/>
                </p:nvCxnSpPr>
                <p:spPr>
                  <a:xfrm>
                    <a:off x="1905394" y="1750074"/>
                    <a:ext cx="153977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/>
                  <p:cNvCxnSpPr/>
                  <p:nvPr/>
                </p:nvCxnSpPr>
                <p:spPr>
                  <a:xfrm flipH="1">
                    <a:off x="1905394" y="1827863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0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38" name="Straight Connector 837"/>
                  <p:cNvCxnSpPr/>
                  <p:nvPr/>
                </p:nvCxnSpPr>
                <p:spPr>
                  <a:xfrm>
                    <a:off x="1905394" y="1750078"/>
                    <a:ext cx="153977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/>
                  <p:cNvCxnSpPr/>
                  <p:nvPr/>
                </p:nvCxnSpPr>
                <p:spPr>
                  <a:xfrm flipH="1">
                    <a:off x="1905394" y="1827867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1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36" name="Straight Connector 835"/>
                  <p:cNvCxnSpPr/>
                  <p:nvPr/>
                </p:nvCxnSpPr>
                <p:spPr>
                  <a:xfrm>
                    <a:off x="1905394" y="1753256"/>
                    <a:ext cx="153977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7" name="Straight Connector 836"/>
                  <p:cNvCxnSpPr/>
                  <p:nvPr/>
                </p:nvCxnSpPr>
                <p:spPr>
                  <a:xfrm flipH="1">
                    <a:off x="1905394" y="1829458"/>
                    <a:ext cx="153977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2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820" name="Oval 819"/>
                <p:cNvSpPr/>
                <p:nvPr/>
              </p:nvSpPr>
              <p:spPr>
                <a:xfrm>
                  <a:off x="2485847" y="1043933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21" name="Straight Connector 820"/>
                <p:cNvCxnSpPr/>
                <p:nvPr/>
              </p:nvCxnSpPr>
              <p:spPr>
                <a:xfrm rot="5400000">
                  <a:off x="2477904" y="1237617"/>
                  <a:ext cx="119066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83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29" name="Straight Connector 828"/>
                  <p:cNvCxnSpPr/>
                  <p:nvPr/>
                </p:nvCxnSpPr>
                <p:spPr>
                  <a:xfrm>
                    <a:off x="1904331" y="1752162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0" name="Straight Connector 829"/>
                  <p:cNvCxnSpPr/>
                  <p:nvPr/>
                </p:nvCxnSpPr>
                <p:spPr>
                  <a:xfrm flipH="1">
                    <a:off x="1904331" y="1828364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4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27" name="Straight Connector 826"/>
                  <p:cNvCxnSpPr/>
                  <p:nvPr/>
                </p:nvCxnSpPr>
                <p:spPr>
                  <a:xfrm>
                    <a:off x="1904331" y="1752165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" name="Straight Connector 827"/>
                  <p:cNvCxnSpPr/>
                  <p:nvPr/>
                </p:nvCxnSpPr>
                <p:spPr>
                  <a:xfrm flipH="1">
                    <a:off x="1904331" y="1828367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5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25" name="Straight Connector 824"/>
                  <p:cNvCxnSpPr/>
                  <p:nvPr/>
                </p:nvCxnSpPr>
                <p:spPr>
                  <a:xfrm>
                    <a:off x="1904331" y="1755343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" name="Straight Connector 825"/>
                  <p:cNvCxnSpPr/>
                  <p:nvPr/>
                </p:nvCxnSpPr>
                <p:spPr>
                  <a:xfrm flipH="1">
                    <a:off x="1904331" y="1831545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86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809" name="Oval 808"/>
                <p:cNvSpPr/>
                <p:nvPr/>
              </p:nvSpPr>
              <p:spPr>
                <a:xfrm>
                  <a:off x="2486584" y="1044111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10" name="Straight Connector 809"/>
                <p:cNvCxnSpPr/>
                <p:nvPr/>
              </p:nvCxnSpPr>
              <p:spPr>
                <a:xfrm rot="5400000">
                  <a:off x="2478642" y="1237795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87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18" name="Straight Connector 817"/>
                  <p:cNvCxnSpPr/>
                  <p:nvPr/>
                </p:nvCxnSpPr>
                <p:spPr>
                  <a:xfrm>
                    <a:off x="1905068" y="1752340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9" name="Straight Connector 818"/>
                  <p:cNvCxnSpPr/>
                  <p:nvPr/>
                </p:nvCxnSpPr>
                <p:spPr>
                  <a:xfrm flipH="1">
                    <a:off x="1905068" y="1828542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8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16" name="Straight Connector 815"/>
                  <p:cNvCxnSpPr/>
                  <p:nvPr/>
                </p:nvCxnSpPr>
                <p:spPr>
                  <a:xfrm>
                    <a:off x="1905068" y="1752343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7" name="Straight Connector 816"/>
                  <p:cNvCxnSpPr/>
                  <p:nvPr/>
                </p:nvCxnSpPr>
                <p:spPr>
                  <a:xfrm flipH="1">
                    <a:off x="1905068" y="1828545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89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14" name="Straight Connector 813"/>
                  <p:cNvCxnSpPr/>
                  <p:nvPr/>
                </p:nvCxnSpPr>
                <p:spPr>
                  <a:xfrm>
                    <a:off x="1905068" y="1755521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5" name="Straight Connector 814"/>
                  <p:cNvCxnSpPr/>
                  <p:nvPr/>
                </p:nvCxnSpPr>
                <p:spPr>
                  <a:xfrm flipH="1">
                    <a:off x="1905068" y="1831723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798" name="Oval 797"/>
                <p:cNvSpPr/>
                <p:nvPr/>
              </p:nvSpPr>
              <p:spPr>
                <a:xfrm flipV="1">
                  <a:off x="914011" y="3047817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99" name="Straight Connector 798"/>
                <p:cNvCxnSpPr/>
                <p:nvPr/>
              </p:nvCxnSpPr>
              <p:spPr>
                <a:xfrm rot="16200000" flipV="1">
                  <a:off x="906862" y="2937488"/>
                  <a:ext cx="117478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91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07" name="Straight Connector 806"/>
                  <p:cNvCxnSpPr/>
                  <p:nvPr/>
                </p:nvCxnSpPr>
                <p:spPr>
                  <a:xfrm>
                    <a:off x="1904611" y="1752019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8" name="Straight Connector 807"/>
                  <p:cNvCxnSpPr/>
                  <p:nvPr/>
                </p:nvCxnSpPr>
                <p:spPr>
                  <a:xfrm flipH="1">
                    <a:off x="1904611" y="1826634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2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05" name="Straight Connector 804"/>
                  <p:cNvCxnSpPr/>
                  <p:nvPr/>
                </p:nvCxnSpPr>
                <p:spPr>
                  <a:xfrm>
                    <a:off x="1904611" y="1752023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6" name="Straight Connector 805"/>
                  <p:cNvCxnSpPr/>
                  <p:nvPr/>
                </p:nvCxnSpPr>
                <p:spPr>
                  <a:xfrm flipH="1">
                    <a:off x="1904611" y="1826638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3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803" name="Straight Connector 802"/>
                  <p:cNvCxnSpPr/>
                  <p:nvPr/>
                </p:nvCxnSpPr>
                <p:spPr>
                  <a:xfrm>
                    <a:off x="1904611" y="1752026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Straight Connector 803"/>
                  <p:cNvCxnSpPr/>
                  <p:nvPr/>
                </p:nvCxnSpPr>
                <p:spPr>
                  <a:xfrm flipH="1">
                    <a:off x="1904611" y="1826641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4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787" name="Oval 786"/>
                <p:cNvSpPr/>
                <p:nvPr/>
              </p:nvSpPr>
              <p:spPr>
                <a:xfrm flipV="1">
                  <a:off x="914819" y="3050423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88" name="Straight Connector 787"/>
                <p:cNvCxnSpPr/>
                <p:nvPr/>
              </p:nvCxnSpPr>
              <p:spPr>
                <a:xfrm rot="16200000" flipV="1">
                  <a:off x="906877" y="2939300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95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96" name="Straight Connector 795"/>
                  <p:cNvCxnSpPr/>
                  <p:nvPr/>
                </p:nvCxnSpPr>
                <p:spPr>
                  <a:xfrm>
                    <a:off x="1905419" y="1749413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796"/>
                  <p:cNvCxnSpPr/>
                  <p:nvPr/>
                </p:nvCxnSpPr>
                <p:spPr>
                  <a:xfrm flipH="1">
                    <a:off x="1905419" y="1825615"/>
                    <a:ext cx="153976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6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94" name="Straight Connector 793"/>
                  <p:cNvCxnSpPr/>
                  <p:nvPr/>
                </p:nvCxnSpPr>
                <p:spPr>
                  <a:xfrm>
                    <a:off x="1905419" y="1749417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5" name="Straight Connector 794"/>
                  <p:cNvCxnSpPr/>
                  <p:nvPr/>
                </p:nvCxnSpPr>
                <p:spPr>
                  <a:xfrm flipH="1">
                    <a:off x="1905419" y="1825619"/>
                    <a:ext cx="153976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7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92" name="Straight Connector 791"/>
                  <p:cNvCxnSpPr/>
                  <p:nvPr/>
                </p:nvCxnSpPr>
                <p:spPr>
                  <a:xfrm>
                    <a:off x="1905419" y="1752595"/>
                    <a:ext cx="153976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3" name="Straight Connector 792"/>
                  <p:cNvCxnSpPr/>
                  <p:nvPr/>
                </p:nvCxnSpPr>
                <p:spPr>
                  <a:xfrm flipH="1">
                    <a:off x="1905419" y="1828797"/>
                    <a:ext cx="153976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98" name="Group 630"/>
            <p:cNvGrpSpPr>
              <a:grpSpLocks/>
            </p:cNvGrpSpPr>
            <p:nvPr/>
          </p:nvGrpSpPr>
          <p:grpSpPr bwMode="auto">
            <a:xfrm>
              <a:off x="1184415" y="976794"/>
              <a:ext cx="588620" cy="1575746"/>
              <a:chOff x="2459380" y="985409"/>
              <a:chExt cx="588620" cy="1575746"/>
            </a:xfrm>
          </p:grpSpPr>
          <p:grpSp>
            <p:nvGrpSpPr>
              <p:cNvPr id="1399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770" name="Oval 769"/>
                <p:cNvSpPr/>
                <p:nvPr/>
              </p:nvSpPr>
              <p:spPr>
                <a:xfrm>
                  <a:off x="2486826" y="1043683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71" name="Straight Connector 770"/>
                <p:cNvCxnSpPr/>
                <p:nvPr/>
              </p:nvCxnSpPr>
              <p:spPr>
                <a:xfrm rot="5400000">
                  <a:off x="2478883" y="1237367"/>
                  <a:ext cx="119066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79" name="Straight Connector 778"/>
                  <p:cNvCxnSpPr/>
                  <p:nvPr/>
                </p:nvCxnSpPr>
                <p:spPr>
                  <a:xfrm>
                    <a:off x="1905310" y="1751912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0" name="Straight Connector 779"/>
                  <p:cNvCxnSpPr/>
                  <p:nvPr/>
                </p:nvCxnSpPr>
                <p:spPr>
                  <a:xfrm flipH="1">
                    <a:off x="1905310" y="1828114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0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77" name="Straight Connector 776"/>
                  <p:cNvCxnSpPr/>
                  <p:nvPr/>
                </p:nvCxnSpPr>
                <p:spPr>
                  <a:xfrm>
                    <a:off x="1905310" y="1751915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8" name="Straight Connector 777"/>
                  <p:cNvCxnSpPr/>
                  <p:nvPr/>
                </p:nvCxnSpPr>
                <p:spPr>
                  <a:xfrm flipH="1">
                    <a:off x="1905310" y="1828117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0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75" name="Straight Connector 774"/>
                  <p:cNvCxnSpPr/>
                  <p:nvPr/>
                </p:nvCxnSpPr>
                <p:spPr>
                  <a:xfrm>
                    <a:off x="1905310" y="1755093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6" name="Straight Connector 775"/>
                  <p:cNvCxnSpPr/>
                  <p:nvPr/>
                </p:nvCxnSpPr>
                <p:spPr>
                  <a:xfrm flipH="1">
                    <a:off x="1905310" y="1829707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5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759" name="Oval 758"/>
                <p:cNvSpPr/>
                <p:nvPr/>
              </p:nvSpPr>
              <p:spPr>
                <a:xfrm flipV="1">
                  <a:off x="915184" y="3048175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60" name="Straight Connector 759"/>
                <p:cNvCxnSpPr/>
                <p:nvPr/>
              </p:nvCxnSpPr>
              <p:spPr>
                <a:xfrm rot="16200000" flipV="1">
                  <a:off x="907242" y="2937052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6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68" name="Straight Connector 767"/>
                  <p:cNvCxnSpPr/>
                  <p:nvPr/>
                </p:nvCxnSpPr>
                <p:spPr>
                  <a:xfrm>
                    <a:off x="1905784" y="1750074"/>
                    <a:ext cx="153976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/>
                  <p:cNvCxnSpPr/>
                  <p:nvPr/>
                </p:nvCxnSpPr>
                <p:spPr>
                  <a:xfrm flipH="1">
                    <a:off x="1905784" y="1827863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07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66" name="Straight Connector 765"/>
                  <p:cNvCxnSpPr/>
                  <p:nvPr/>
                </p:nvCxnSpPr>
                <p:spPr>
                  <a:xfrm>
                    <a:off x="1905784" y="1750078"/>
                    <a:ext cx="153976" cy="8413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/>
                  <p:cNvCxnSpPr/>
                  <p:nvPr/>
                </p:nvCxnSpPr>
                <p:spPr>
                  <a:xfrm flipH="1">
                    <a:off x="1905784" y="1827867"/>
                    <a:ext cx="153976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08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64" name="Straight Connector 763"/>
                  <p:cNvCxnSpPr/>
                  <p:nvPr/>
                </p:nvCxnSpPr>
                <p:spPr>
                  <a:xfrm>
                    <a:off x="1905784" y="1753256"/>
                    <a:ext cx="153976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Straight Connector 764"/>
                  <p:cNvCxnSpPr/>
                  <p:nvPr/>
                </p:nvCxnSpPr>
                <p:spPr>
                  <a:xfrm flipH="1">
                    <a:off x="1905784" y="1829458"/>
                    <a:ext cx="153976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09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748" name="Oval 747"/>
                <p:cNvSpPr/>
                <p:nvPr/>
              </p:nvSpPr>
              <p:spPr>
                <a:xfrm>
                  <a:off x="2486236" y="1043933"/>
                  <a:ext cx="152389" cy="18574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49" name="Straight Connector 748"/>
                <p:cNvCxnSpPr/>
                <p:nvPr/>
              </p:nvCxnSpPr>
              <p:spPr>
                <a:xfrm rot="5400000">
                  <a:off x="2478293" y="1237617"/>
                  <a:ext cx="119066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7" name="Straight Connector 756"/>
                  <p:cNvCxnSpPr/>
                  <p:nvPr/>
                </p:nvCxnSpPr>
                <p:spPr>
                  <a:xfrm>
                    <a:off x="1904720" y="1752162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8" name="Straight Connector 757"/>
                  <p:cNvCxnSpPr/>
                  <p:nvPr/>
                </p:nvCxnSpPr>
                <p:spPr>
                  <a:xfrm flipH="1">
                    <a:off x="1904720" y="1828364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5" name="Straight Connector 754"/>
                  <p:cNvCxnSpPr/>
                  <p:nvPr/>
                </p:nvCxnSpPr>
                <p:spPr>
                  <a:xfrm>
                    <a:off x="1904720" y="1752165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6" name="Straight Connector 755"/>
                  <p:cNvCxnSpPr/>
                  <p:nvPr/>
                </p:nvCxnSpPr>
                <p:spPr>
                  <a:xfrm flipH="1">
                    <a:off x="1904720" y="1828367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53" name="Straight Connector 752"/>
                  <p:cNvCxnSpPr/>
                  <p:nvPr/>
                </p:nvCxnSpPr>
                <p:spPr>
                  <a:xfrm>
                    <a:off x="1904720" y="1755343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4" name="Straight Connector 753"/>
                  <p:cNvCxnSpPr/>
                  <p:nvPr/>
                </p:nvCxnSpPr>
                <p:spPr>
                  <a:xfrm flipH="1">
                    <a:off x="1904720" y="1831545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3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737" name="Oval 736"/>
                <p:cNvSpPr/>
                <p:nvPr/>
              </p:nvSpPr>
              <p:spPr>
                <a:xfrm>
                  <a:off x="2486973" y="1044111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38" name="Straight Connector 737"/>
                <p:cNvCxnSpPr/>
                <p:nvPr/>
              </p:nvCxnSpPr>
              <p:spPr>
                <a:xfrm rot="5400000">
                  <a:off x="2479031" y="1237795"/>
                  <a:ext cx="119065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4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46" name="Straight Connector 745"/>
                  <p:cNvCxnSpPr/>
                  <p:nvPr/>
                </p:nvCxnSpPr>
                <p:spPr>
                  <a:xfrm>
                    <a:off x="1905457" y="1752340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7" name="Straight Connector 746"/>
                  <p:cNvCxnSpPr/>
                  <p:nvPr/>
                </p:nvCxnSpPr>
                <p:spPr>
                  <a:xfrm flipH="1">
                    <a:off x="1905457" y="1828542"/>
                    <a:ext cx="153977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5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44" name="Straight Connector 743"/>
                  <p:cNvCxnSpPr/>
                  <p:nvPr/>
                </p:nvCxnSpPr>
                <p:spPr>
                  <a:xfrm>
                    <a:off x="1905457" y="1752343"/>
                    <a:ext cx="153977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5" name="Straight Connector 744"/>
                  <p:cNvCxnSpPr/>
                  <p:nvPr/>
                </p:nvCxnSpPr>
                <p:spPr>
                  <a:xfrm flipH="1">
                    <a:off x="1905457" y="1828545"/>
                    <a:ext cx="153977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6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42" name="Straight Connector 741"/>
                  <p:cNvCxnSpPr/>
                  <p:nvPr/>
                </p:nvCxnSpPr>
                <p:spPr>
                  <a:xfrm>
                    <a:off x="1905457" y="1755521"/>
                    <a:ext cx="153977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3" name="Straight Connector 742"/>
                  <p:cNvCxnSpPr/>
                  <p:nvPr/>
                </p:nvCxnSpPr>
                <p:spPr>
                  <a:xfrm flipH="1">
                    <a:off x="1905457" y="1831723"/>
                    <a:ext cx="153977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17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726" name="Oval 725"/>
                <p:cNvSpPr/>
                <p:nvPr/>
              </p:nvSpPr>
              <p:spPr>
                <a:xfrm flipV="1">
                  <a:off x="914400" y="3047817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27" name="Straight Connector 726"/>
                <p:cNvCxnSpPr/>
                <p:nvPr/>
              </p:nvCxnSpPr>
              <p:spPr>
                <a:xfrm rot="16200000" flipV="1">
                  <a:off x="907251" y="2937488"/>
                  <a:ext cx="117478" cy="103181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18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5" name="Straight Connector 734"/>
                  <p:cNvCxnSpPr/>
                  <p:nvPr/>
                </p:nvCxnSpPr>
                <p:spPr>
                  <a:xfrm>
                    <a:off x="1905000" y="1752019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6" name="Straight Connector 735"/>
                  <p:cNvCxnSpPr/>
                  <p:nvPr/>
                </p:nvCxnSpPr>
                <p:spPr>
                  <a:xfrm flipH="1">
                    <a:off x="1905000" y="1826634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9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3" name="Straight Connector 732"/>
                  <p:cNvCxnSpPr/>
                  <p:nvPr/>
                </p:nvCxnSpPr>
                <p:spPr>
                  <a:xfrm>
                    <a:off x="1905000" y="1752023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4" name="Straight Connector 733"/>
                  <p:cNvCxnSpPr/>
                  <p:nvPr/>
                </p:nvCxnSpPr>
                <p:spPr>
                  <a:xfrm flipH="1">
                    <a:off x="1905000" y="1826638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0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31" name="Straight Connector 730"/>
                  <p:cNvCxnSpPr/>
                  <p:nvPr/>
                </p:nvCxnSpPr>
                <p:spPr>
                  <a:xfrm>
                    <a:off x="1905000" y="1752026"/>
                    <a:ext cx="152389" cy="793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Straight Connector 731"/>
                  <p:cNvCxnSpPr/>
                  <p:nvPr/>
                </p:nvCxnSpPr>
                <p:spPr>
                  <a:xfrm flipH="1">
                    <a:off x="1905000" y="1826641"/>
                    <a:ext cx="152389" cy="809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1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715" name="Oval 714"/>
                <p:cNvSpPr/>
                <p:nvPr/>
              </p:nvSpPr>
              <p:spPr>
                <a:xfrm flipV="1">
                  <a:off x="916796" y="3050423"/>
                  <a:ext cx="152389" cy="18574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716" name="Straight Connector 715"/>
                <p:cNvCxnSpPr/>
                <p:nvPr/>
              </p:nvCxnSpPr>
              <p:spPr>
                <a:xfrm rot="16200000" flipV="1">
                  <a:off x="908854" y="2939300"/>
                  <a:ext cx="119065" cy="103180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2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24" name="Straight Connector 723"/>
                  <p:cNvCxnSpPr/>
                  <p:nvPr/>
                </p:nvCxnSpPr>
                <p:spPr>
                  <a:xfrm>
                    <a:off x="1907396" y="1749413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/>
                  <p:cNvCxnSpPr/>
                  <p:nvPr/>
                </p:nvCxnSpPr>
                <p:spPr>
                  <a:xfrm flipH="1">
                    <a:off x="1907396" y="1825615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22" name="Straight Connector 721"/>
                  <p:cNvCxnSpPr/>
                  <p:nvPr/>
                </p:nvCxnSpPr>
                <p:spPr>
                  <a:xfrm>
                    <a:off x="1907396" y="1749417"/>
                    <a:ext cx="152389" cy="82552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Straight Connector 722"/>
                  <p:cNvCxnSpPr/>
                  <p:nvPr/>
                </p:nvCxnSpPr>
                <p:spPr>
                  <a:xfrm flipH="1">
                    <a:off x="1907396" y="1825619"/>
                    <a:ext cx="152389" cy="8414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720" name="Straight Connector 719"/>
                  <p:cNvCxnSpPr/>
                  <p:nvPr/>
                </p:nvCxnSpPr>
                <p:spPr>
                  <a:xfrm>
                    <a:off x="1907396" y="1752595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Straight Connector 720"/>
                  <p:cNvCxnSpPr/>
                  <p:nvPr/>
                </p:nvCxnSpPr>
                <p:spPr>
                  <a:xfrm flipH="1">
                    <a:off x="1907396" y="1828797"/>
                    <a:ext cx="152389" cy="809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925" name="Oval 924"/>
          <p:cNvSpPr/>
          <p:nvPr/>
        </p:nvSpPr>
        <p:spPr>
          <a:xfrm>
            <a:off x="5213350" y="1670050"/>
            <a:ext cx="533400" cy="1905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6" name="TextBox 1365"/>
          <p:cNvSpPr txBox="1">
            <a:spLocks noChangeArrowheads="1"/>
          </p:cNvSpPr>
          <p:nvPr/>
        </p:nvSpPr>
        <p:spPr bwMode="auto">
          <a:xfrm>
            <a:off x="1139825" y="1295400"/>
            <a:ext cx="2193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Arial" pitchFamily="-109" charset="0"/>
                <a:cs typeface="Arial" pitchFamily="-109" charset="0"/>
              </a:rPr>
              <a:t>Extracellular (EC)</a:t>
            </a:r>
          </a:p>
        </p:txBody>
      </p:sp>
      <p:sp>
        <p:nvSpPr>
          <p:cNvPr id="20487" name="TextBox 1366"/>
          <p:cNvSpPr txBox="1">
            <a:spLocks noChangeArrowheads="1"/>
          </p:cNvSpPr>
          <p:nvPr/>
        </p:nvSpPr>
        <p:spPr bwMode="auto">
          <a:xfrm>
            <a:off x="1216025" y="3508375"/>
            <a:ext cx="2008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Arial" pitchFamily="-109" charset="0"/>
                <a:cs typeface="Arial" pitchFamily="-109" charset="0"/>
              </a:rPr>
              <a:t>Intracellular (IC)</a:t>
            </a:r>
          </a:p>
        </p:txBody>
      </p:sp>
      <p:sp>
        <p:nvSpPr>
          <p:cNvPr id="20488" name="TextBox 1384"/>
          <p:cNvSpPr txBox="1">
            <a:spLocks noChangeArrowheads="1"/>
          </p:cNvSpPr>
          <p:nvPr/>
        </p:nvSpPr>
        <p:spPr bwMode="auto">
          <a:xfrm>
            <a:off x="4776788" y="242093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FF0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89" name="TextBox 1385"/>
          <p:cNvSpPr txBox="1">
            <a:spLocks noChangeArrowheads="1"/>
          </p:cNvSpPr>
          <p:nvPr/>
        </p:nvSpPr>
        <p:spPr bwMode="auto">
          <a:xfrm>
            <a:off x="4416425" y="418623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0" name="TextBox 1386"/>
          <p:cNvSpPr txBox="1">
            <a:spLocks noChangeArrowheads="1"/>
          </p:cNvSpPr>
          <p:nvPr/>
        </p:nvSpPr>
        <p:spPr bwMode="auto">
          <a:xfrm>
            <a:off x="5181600" y="3521075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1" name="TextBox 1387"/>
          <p:cNvSpPr txBox="1">
            <a:spLocks noChangeArrowheads="1"/>
          </p:cNvSpPr>
          <p:nvPr/>
        </p:nvSpPr>
        <p:spPr bwMode="auto">
          <a:xfrm>
            <a:off x="4419600" y="35750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2" name="TextBox 1388"/>
          <p:cNvSpPr txBox="1">
            <a:spLocks noChangeArrowheads="1"/>
          </p:cNvSpPr>
          <p:nvPr/>
        </p:nvSpPr>
        <p:spPr bwMode="auto">
          <a:xfrm>
            <a:off x="5791200" y="38036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3" name="TextBox 1389"/>
          <p:cNvSpPr txBox="1">
            <a:spLocks noChangeArrowheads="1"/>
          </p:cNvSpPr>
          <p:nvPr/>
        </p:nvSpPr>
        <p:spPr bwMode="auto">
          <a:xfrm>
            <a:off x="6096000" y="34226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4" name="TextBox 1390"/>
          <p:cNvSpPr txBox="1">
            <a:spLocks noChangeArrowheads="1"/>
          </p:cNvSpPr>
          <p:nvPr/>
        </p:nvSpPr>
        <p:spPr bwMode="auto">
          <a:xfrm>
            <a:off x="3406775" y="4113213"/>
            <a:ext cx="5318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5" name="TextBox 1391"/>
          <p:cNvSpPr txBox="1">
            <a:spLocks noChangeArrowheads="1"/>
          </p:cNvSpPr>
          <p:nvPr/>
        </p:nvSpPr>
        <p:spPr bwMode="auto">
          <a:xfrm>
            <a:off x="5181600" y="41084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6" name="TextBox 1392"/>
          <p:cNvSpPr txBox="1">
            <a:spLocks noChangeArrowheads="1"/>
          </p:cNvSpPr>
          <p:nvPr/>
        </p:nvSpPr>
        <p:spPr bwMode="auto">
          <a:xfrm>
            <a:off x="3860800" y="3814763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7" name="TextBox 1393"/>
          <p:cNvSpPr txBox="1">
            <a:spLocks noChangeArrowheads="1"/>
          </p:cNvSpPr>
          <p:nvPr/>
        </p:nvSpPr>
        <p:spPr bwMode="auto">
          <a:xfrm>
            <a:off x="5548313" y="426243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8" name="TextBox 1394"/>
          <p:cNvSpPr txBox="1">
            <a:spLocks noChangeArrowheads="1"/>
          </p:cNvSpPr>
          <p:nvPr/>
        </p:nvSpPr>
        <p:spPr bwMode="auto">
          <a:xfrm>
            <a:off x="4876800" y="38750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499" name="TextBox 1398"/>
          <p:cNvSpPr txBox="1">
            <a:spLocks noChangeArrowheads="1"/>
          </p:cNvSpPr>
          <p:nvPr/>
        </p:nvSpPr>
        <p:spPr bwMode="auto">
          <a:xfrm>
            <a:off x="5029200" y="90963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500" name="TextBox 1399"/>
          <p:cNvSpPr txBox="1">
            <a:spLocks noChangeArrowheads="1"/>
          </p:cNvSpPr>
          <p:nvPr/>
        </p:nvSpPr>
        <p:spPr bwMode="auto">
          <a:xfrm>
            <a:off x="5946775" y="91440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sp>
        <p:nvSpPr>
          <p:cNvPr id="20501" name="TextBox 1400"/>
          <p:cNvSpPr txBox="1">
            <a:spLocks noChangeArrowheads="1"/>
          </p:cNvSpPr>
          <p:nvPr/>
        </p:nvSpPr>
        <p:spPr bwMode="auto">
          <a:xfrm>
            <a:off x="4270375" y="114300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X</a:t>
            </a:r>
            <a:r>
              <a:rPr lang="en-US" sz="2800" baseline="30000">
                <a:solidFill>
                  <a:srgbClr val="008000"/>
                </a:solidFill>
                <a:ea typeface="Arial" pitchFamily="-109" charset="0"/>
                <a:cs typeface="Arial" pitchFamily="-109" charset="0"/>
              </a:rPr>
              <a:t>+</a:t>
            </a:r>
          </a:p>
        </p:txBody>
      </p:sp>
      <p:cxnSp>
        <p:nvCxnSpPr>
          <p:cNvPr id="1403" name="Straight Arrow Connector 1402"/>
          <p:cNvCxnSpPr/>
          <p:nvPr/>
        </p:nvCxnSpPr>
        <p:spPr>
          <a:xfrm rot="5400000" flipH="1" flipV="1">
            <a:off x="4751388" y="1951038"/>
            <a:ext cx="549275" cy="3175"/>
          </a:xfrm>
          <a:prstGeom prst="straightConnector1">
            <a:avLst/>
          </a:prstGeom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Arrow Connector 1403"/>
          <p:cNvCxnSpPr/>
          <p:nvPr/>
        </p:nvCxnSpPr>
        <p:spPr>
          <a:xfrm rot="16200000" flipH="1">
            <a:off x="4752181" y="3299619"/>
            <a:ext cx="549275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04" name="TextBox 1407"/>
          <p:cNvSpPr txBox="1">
            <a:spLocks noChangeArrowheads="1"/>
          </p:cNvSpPr>
          <p:nvPr/>
        </p:nvSpPr>
        <p:spPr bwMode="auto">
          <a:xfrm>
            <a:off x="5559425" y="1476375"/>
            <a:ext cx="2200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 pitchFamily="-109" charset="0"/>
              </a:rPr>
              <a:t>+   +   +   +   +   +   +   +</a:t>
            </a:r>
          </a:p>
        </p:txBody>
      </p:sp>
      <p:grpSp>
        <p:nvGrpSpPr>
          <p:cNvPr id="1425" name="Group 1658"/>
          <p:cNvGrpSpPr>
            <a:grpSpLocks/>
          </p:cNvGrpSpPr>
          <p:nvPr/>
        </p:nvGrpSpPr>
        <p:grpSpPr bwMode="auto">
          <a:xfrm>
            <a:off x="2362200" y="1508125"/>
            <a:ext cx="2173288" cy="2054225"/>
            <a:chOff x="2361930" y="1507995"/>
            <a:chExt cx="2172798" cy="2055040"/>
          </a:xfrm>
        </p:grpSpPr>
        <p:grpSp>
          <p:nvGrpSpPr>
            <p:cNvPr id="1426" name="Group 703"/>
            <p:cNvGrpSpPr>
              <a:grpSpLocks/>
            </p:cNvGrpSpPr>
            <p:nvPr/>
          </p:nvGrpSpPr>
          <p:grpSpPr bwMode="auto">
            <a:xfrm>
              <a:off x="2435224" y="1808297"/>
              <a:ext cx="1863585" cy="1584361"/>
              <a:chOff x="1184415" y="976794"/>
              <a:chExt cx="1863585" cy="1584361"/>
            </a:xfrm>
          </p:grpSpPr>
          <p:grpSp>
            <p:nvGrpSpPr>
              <p:cNvPr id="1427" name="Group 556"/>
              <p:cNvGrpSpPr>
                <a:grpSpLocks/>
              </p:cNvGrpSpPr>
              <p:nvPr/>
            </p:nvGrpSpPr>
            <p:grpSpPr bwMode="auto">
              <a:xfrm>
                <a:off x="2459380" y="985409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1428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18" name="Oval 117"/>
                  <p:cNvSpPr/>
                  <p:nvPr/>
                </p:nvSpPr>
                <p:spPr>
                  <a:xfrm>
                    <a:off x="2485984" y="1041276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19" name="Straight Connector 118"/>
                  <p:cNvCxnSpPr/>
                  <p:nvPr/>
                </p:nvCxnSpPr>
                <p:spPr>
                  <a:xfrm rot="5400000">
                    <a:off x="2477218" y="1235854"/>
                    <a:ext cx="120698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29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30" name="Straight Connector 129"/>
                    <p:cNvCxnSpPr/>
                    <p:nvPr/>
                  </p:nvCxnSpPr>
                  <p:spPr>
                    <a:xfrm>
                      <a:off x="1904468" y="1749613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30"/>
                    <p:cNvCxnSpPr/>
                    <p:nvPr/>
                  </p:nvCxnSpPr>
                  <p:spPr>
                    <a:xfrm flipH="1">
                      <a:off x="1904468" y="1825843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30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28" name="Straight Connector 127"/>
                    <p:cNvCxnSpPr/>
                    <p:nvPr/>
                  </p:nvCxnSpPr>
                  <p:spPr>
                    <a:xfrm>
                      <a:off x="1904468" y="1749673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Straight Connector 128"/>
                    <p:cNvCxnSpPr/>
                    <p:nvPr/>
                  </p:nvCxnSpPr>
                  <p:spPr>
                    <a:xfrm flipH="1">
                      <a:off x="1904468" y="1827491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3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26" name="Straight Connector 125"/>
                    <p:cNvCxnSpPr/>
                    <p:nvPr/>
                  </p:nvCxnSpPr>
                  <p:spPr>
                    <a:xfrm>
                      <a:off x="1904468" y="1752910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/>
                    <p:cNvCxnSpPr/>
                    <p:nvPr/>
                  </p:nvCxnSpPr>
                  <p:spPr>
                    <a:xfrm flipH="1">
                      <a:off x="1904468" y="1829140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2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298" name="Oval 297"/>
                  <p:cNvSpPr/>
                  <p:nvPr/>
                </p:nvSpPr>
                <p:spPr>
                  <a:xfrm flipV="1">
                    <a:off x="914343" y="3047875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299" name="Straight Connector 298"/>
                  <p:cNvCxnSpPr/>
                  <p:nvPr/>
                </p:nvCxnSpPr>
                <p:spPr>
                  <a:xfrm rot="16200000" flipV="1">
                    <a:off x="906371" y="2936737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33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10" name="Straight Connector 309"/>
                    <p:cNvCxnSpPr/>
                    <p:nvPr/>
                  </p:nvCxnSpPr>
                  <p:spPr>
                    <a:xfrm>
                      <a:off x="1904943" y="1752001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Straight Connector 310"/>
                    <p:cNvCxnSpPr/>
                    <p:nvPr/>
                  </p:nvCxnSpPr>
                  <p:spPr>
                    <a:xfrm flipH="1">
                      <a:off x="1904943" y="1828231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34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08" name="Straight Connector 307"/>
                    <p:cNvCxnSpPr/>
                    <p:nvPr/>
                  </p:nvCxnSpPr>
                  <p:spPr>
                    <a:xfrm>
                      <a:off x="1904943" y="175206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/>
                    <p:cNvCxnSpPr/>
                    <p:nvPr/>
                  </p:nvCxnSpPr>
                  <p:spPr>
                    <a:xfrm flipH="1">
                      <a:off x="1904943" y="182829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36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306" name="Straight Connector 305"/>
                    <p:cNvCxnSpPr/>
                    <p:nvPr/>
                  </p:nvCxnSpPr>
                  <p:spPr>
                    <a:xfrm>
                      <a:off x="1904943" y="1755298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/>
                    <p:cNvCxnSpPr/>
                    <p:nvPr/>
                  </p:nvCxnSpPr>
                  <p:spPr>
                    <a:xfrm flipH="1">
                      <a:off x="1904943" y="1831528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37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498" name="Oval 497"/>
                  <p:cNvSpPr/>
                  <p:nvPr/>
                </p:nvSpPr>
                <p:spPr>
                  <a:xfrm>
                    <a:off x="2483873" y="1041525"/>
                    <a:ext cx="152366" cy="18739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499" name="Straight Connector 498"/>
                  <p:cNvCxnSpPr/>
                  <p:nvPr/>
                </p:nvCxnSpPr>
                <p:spPr>
                  <a:xfrm rot="5400000">
                    <a:off x="2475899" y="1236897"/>
                    <a:ext cx="119110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39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07" name="Straight Connector 506"/>
                    <p:cNvCxnSpPr/>
                    <p:nvPr/>
                  </p:nvCxnSpPr>
                  <p:spPr>
                    <a:xfrm>
                      <a:off x="1902357" y="1749862"/>
                      <a:ext cx="153954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Straight Connector 507"/>
                    <p:cNvCxnSpPr/>
                    <p:nvPr/>
                  </p:nvCxnSpPr>
                  <p:spPr>
                    <a:xfrm flipH="1">
                      <a:off x="1902357" y="1827681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6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05" name="Straight Connector 504"/>
                    <p:cNvCxnSpPr/>
                    <p:nvPr/>
                  </p:nvCxnSpPr>
                  <p:spPr>
                    <a:xfrm>
                      <a:off x="1902357" y="1749922"/>
                      <a:ext cx="153954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Straight Connector 505"/>
                    <p:cNvCxnSpPr/>
                    <p:nvPr/>
                  </p:nvCxnSpPr>
                  <p:spPr>
                    <a:xfrm flipH="1">
                      <a:off x="1902357" y="1827741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03" name="Straight Connector 502"/>
                    <p:cNvCxnSpPr/>
                    <p:nvPr/>
                  </p:nvCxnSpPr>
                  <p:spPr>
                    <a:xfrm>
                      <a:off x="1902357" y="1753159"/>
                      <a:ext cx="153954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Straight Connector 503"/>
                    <p:cNvCxnSpPr/>
                    <p:nvPr/>
                  </p:nvCxnSpPr>
                  <p:spPr>
                    <a:xfrm flipH="1">
                      <a:off x="1902357" y="1829389"/>
                      <a:ext cx="153954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8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510" name="Oval 509"/>
                  <p:cNvSpPr/>
                  <p:nvPr/>
                </p:nvSpPr>
                <p:spPr>
                  <a:xfrm>
                    <a:off x="2486163" y="1041703"/>
                    <a:ext cx="152366" cy="18739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11" name="Straight Connector 510"/>
                  <p:cNvCxnSpPr/>
                  <p:nvPr/>
                </p:nvCxnSpPr>
                <p:spPr>
                  <a:xfrm rot="5400000">
                    <a:off x="2478191" y="1237074"/>
                    <a:ext cx="119109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9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19" name="Straight Connector 518"/>
                    <p:cNvCxnSpPr/>
                    <p:nvPr/>
                  </p:nvCxnSpPr>
                  <p:spPr>
                    <a:xfrm>
                      <a:off x="1904647" y="1750040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Connector 519"/>
                    <p:cNvCxnSpPr/>
                    <p:nvPr/>
                  </p:nvCxnSpPr>
                  <p:spPr>
                    <a:xfrm flipH="1">
                      <a:off x="1904647" y="182785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0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17" name="Straight Connector 516"/>
                    <p:cNvCxnSpPr/>
                    <p:nvPr/>
                  </p:nvCxnSpPr>
                  <p:spPr>
                    <a:xfrm>
                      <a:off x="1904647" y="1750100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Connector 517"/>
                    <p:cNvCxnSpPr/>
                    <p:nvPr/>
                  </p:nvCxnSpPr>
                  <p:spPr>
                    <a:xfrm flipH="1">
                      <a:off x="1904647" y="182791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15" name="Straight Connector 514"/>
                    <p:cNvCxnSpPr/>
                    <p:nvPr/>
                  </p:nvCxnSpPr>
                  <p:spPr>
                    <a:xfrm>
                      <a:off x="1904647" y="1753337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Connector 515"/>
                    <p:cNvCxnSpPr/>
                    <p:nvPr/>
                  </p:nvCxnSpPr>
                  <p:spPr>
                    <a:xfrm flipH="1">
                      <a:off x="1904647" y="1829567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2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534" name="Oval 533"/>
                  <p:cNvSpPr/>
                  <p:nvPr/>
                </p:nvSpPr>
                <p:spPr>
                  <a:xfrm flipV="1">
                    <a:off x="913625" y="3047511"/>
                    <a:ext cx="150778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35" name="Straight Connector 534"/>
                  <p:cNvCxnSpPr/>
                  <p:nvPr/>
                </p:nvCxnSpPr>
                <p:spPr>
                  <a:xfrm rot="16200000" flipV="1">
                    <a:off x="905653" y="2937962"/>
                    <a:ext cx="117522" cy="1015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3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43" name="Straight Connector 542"/>
                    <p:cNvCxnSpPr/>
                    <p:nvPr/>
                  </p:nvCxnSpPr>
                  <p:spPr>
                    <a:xfrm>
                      <a:off x="1904225" y="175236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Connector 543"/>
                    <p:cNvCxnSpPr/>
                    <p:nvPr/>
                  </p:nvCxnSpPr>
                  <p:spPr>
                    <a:xfrm flipH="1">
                      <a:off x="1904225" y="182859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41" name="Straight Connector 540"/>
                    <p:cNvCxnSpPr/>
                    <p:nvPr/>
                  </p:nvCxnSpPr>
                  <p:spPr>
                    <a:xfrm>
                      <a:off x="1904225" y="175242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2" name="Straight Connector 541"/>
                    <p:cNvCxnSpPr/>
                    <p:nvPr/>
                  </p:nvCxnSpPr>
                  <p:spPr>
                    <a:xfrm flipH="1">
                      <a:off x="1904225" y="182865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39" name="Straight Connector 538"/>
                    <p:cNvCxnSpPr/>
                    <p:nvPr/>
                  </p:nvCxnSpPr>
                  <p:spPr>
                    <a:xfrm>
                      <a:off x="1904225" y="175248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Connector 539"/>
                    <p:cNvCxnSpPr/>
                    <p:nvPr/>
                  </p:nvCxnSpPr>
                  <p:spPr>
                    <a:xfrm flipH="1">
                      <a:off x="1904225" y="182871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6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546" name="Oval 545"/>
                  <p:cNvSpPr/>
                  <p:nvPr/>
                </p:nvSpPr>
                <p:spPr>
                  <a:xfrm flipV="1">
                    <a:off x="914400" y="3050118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47" name="Straight Connector 546"/>
                  <p:cNvCxnSpPr/>
                  <p:nvPr/>
                </p:nvCxnSpPr>
                <p:spPr>
                  <a:xfrm rot="16200000" flipV="1">
                    <a:off x="905634" y="2938187"/>
                    <a:ext cx="120698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7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55" name="Straight Connector 554"/>
                    <p:cNvCxnSpPr/>
                    <p:nvPr/>
                  </p:nvCxnSpPr>
                  <p:spPr>
                    <a:xfrm>
                      <a:off x="1905000" y="1749757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Straight Connector 555"/>
                    <p:cNvCxnSpPr/>
                    <p:nvPr/>
                  </p:nvCxnSpPr>
                  <p:spPr>
                    <a:xfrm flipH="1">
                      <a:off x="1905000" y="182757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53" name="Straight Connector 552"/>
                    <p:cNvCxnSpPr/>
                    <p:nvPr/>
                  </p:nvCxnSpPr>
                  <p:spPr>
                    <a:xfrm>
                      <a:off x="1905000" y="1749818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4" name="Straight Connector 553"/>
                    <p:cNvCxnSpPr/>
                    <p:nvPr/>
                  </p:nvCxnSpPr>
                  <p:spPr>
                    <a:xfrm flipH="1">
                      <a:off x="1905000" y="1827637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51" name="Straight Connector 550"/>
                    <p:cNvCxnSpPr/>
                    <p:nvPr/>
                  </p:nvCxnSpPr>
                  <p:spPr>
                    <a:xfrm>
                      <a:off x="1905000" y="175305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2" name="Straight Connector 551"/>
                    <p:cNvCxnSpPr/>
                    <p:nvPr/>
                  </p:nvCxnSpPr>
                  <p:spPr>
                    <a:xfrm flipH="1">
                      <a:off x="1905000" y="182928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10" name="Group 557"/>
              <p:cNvGrpSpPr>
                <a:grpSpLocks/>
              </p:cNvGrpSpPr>
              <p:nvPr/>
            </p:nvGrpSpPr>
            <p:grpSpPr bwMode="auto">
              <a:xfrm>
                <a:off x="1814995" y="976794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111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620" name="Oval 619"/>
                  <p:cNvSpPr/>
                  <p:nvPr/>
                </p:nvSpPr>
                <p:spPr>
                  <a:xfrm>
                    <a:off x="2485989" y="1043539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21" name="Straight Connector 620"/>
                  <p:cNvCxnSpPr/>
                  <p:nvPr/>
                </p:nvCxnSpPr>
                <p:spPr>
                  <a:xfrm rot="5400000">
                    <a:off x="2478017" y="1237323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2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29" name="Straight Connector 628"/>
                    <p:cNvCxnSpPr/>
                    <p:nvPr/>
                  </p:nvCxnSpPr>
                  <p:spPr>
                    <a:xfrm>
                      <a:off x="1904473" y="175187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0" name="Straight Connector 629"/>
                    <p:cNvCxnSpPr/>
                    <p:nvPr/>
                  </p:nvCxnSpPr>
                  <p:spPr>
                    <a:xfrm flipH="1">
                      <a:off x="1904473" y="182810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3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27" name="Straight Connector 626"/>
                    <p:cNvCxnSpPr/>
                    <p:nvPr/>
                  </p:nvCxnSpPr>
                  <p:spPr>
                    <a:xfrm>
                      <a:off x="1904473" y="175193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8" name="Straight Connector 627"/>
                    <p:cNvCxnSpPr/>
                    <p:nvPr/>
                  </p:nvCxnSpPr>
                  <p:spPr>
                    <a:xfrm flipH="1">
                      <a:off x="1904473" y="182816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25" name="Straight Connector 624"/>
                    <p:cNvCxnSpPr/>
                    <p:nvPr/>
                  </p:nvCxnSpPr>
                  <p:spPr>
                    <a:xfrm>
                      <a:off x="1904473" y="1755173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6" name="Straight Connector 625"/>
                    <p:cNvCxnSpPr/>
                    <p:nvPr/>
                  </p:nvCxnSpPr>
                  <p:spPr>
                    <a:xfrm flipH="1">
                      <a:off x="1904473" y="182981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609" name="Oval 608"/>
                  <p:cNvSpPr/>
                  <p:nvPr/>
                </p:nvSpPr>
                <p:spPr>
                  <a:xfrm flipV="1">
                    <a:off x="914348" y="3050137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10" name="Straight Connector 609"/>
                  <p:cNvCxnSpPr/>
                  <p:nvPr/>
                </p:nvCxnSpPr>
                <p:spPr>
                  <a:xfrm rot="16200000" flipV="1">
                    <a:off x="905582" y="2938206"/>
                    <a:ext cx="120698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6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18" name="Straight Connector 617"/>
                    <p:cNvCxnSpPr/>
                    <p:nvPr/>
                  </p:nvCxnSpPr>
                  <p:spPr>
                    <a:xfrm>
                      <a:off x="1904948" y="1749738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9" name="Straight Connector 618"/>
                    <p:cNvCxnSpPr/>
                    <p:nvPr/>
                  </p:nvCxnSpPr>
                  <p:spPr>
                    <a:xfrm flipH="1">
                      <a:off x="1904948" y="182755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7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16" name="Straight Connector 615"/>
                    <p:cNvCxnSpPr/>
                    <p:nvPr/>
                  </p:nvCxnSpPr>
                  <p:spPr>
                    <a:xfrm>
                      <a:off x="1904948" y="1749799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" name="Straight Connector 616"/>
                    <p:cNvCxnSpPr/>
                    <p:nvPr/>
                  </p:nvCxnSpPr>
                  <p:spPr>
                    <a:xfrm flipH="1">
                      <a:off x="1904948" y="182761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0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14" name="Straight Connector 613"/>
                    <p:cNvCxnSpPr/>
                    <p:nvPr/>
                  </p:nvCxnSpPr>
                  <p:spPr>
                    <a:xfrm>
                      <a:off x="1904948" y="175303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5" name="Straight Connector 614"/>
                    <p:cNvCxnSpPr/>
                    <p:nvPr/>
                  </p:nvCxnSpPr>
                  <p:spPr>
                    <a:xfrm flipH="1">
                      <a:off x="1904948" y="1829265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1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598" name="Oval 597"/>
                  <p:cNvSpPr/>
                  <p:nvPr/>
                </p:nvSpPr>
                <p:spPr>
                  <a:xfrm>
                    <a:off x="2483878" y="1043788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99" name="Straight Connector 598"/>
                  <p:cNvCxnSpPr/>
                  <p:nvPr/>
                </p:nvCxnSpPr>
                <p:spPr>
                  <a:xfrm rot="5400000">
                    <a:off x="2475905" y="1237572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2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07" name="Straight Connector 606"/>
                    <p:cNvCxnSpPr/>
                    <p:nvPr/>
                  </p:nvCxnSpPr>
                  <p:spPr>
                    <a:xfrm>
                      <a:off x="1902362" y="1752125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8" name="Straight Connector 607"/>
                    <p:cNvCxnSpPr/>
                    <p:nvPr/>
                  </p:nvCxnSpPr>
                  <p:spPr>
                    <a:xfrm flipH="1">
                      <a:off x="1902362" y="1828355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3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05" name="Straight Connector 604"/>
                    <p:cNvCxnSpPr/>
                    <p:nvPr/>
                  </p:nvCxnSpPr>
                  <p:spPr>
                    <a:xfrm>
                      <a:off x="1902362" y="1752185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6" name="Straight Connector 605"/>
                    <p:cNvCxnSpPr/>
                    <p:nvPr/>
                  </p:nvCxnSpPr>
                  <p:spPr>
                    <a:xfrm flipH="1">
                      <a:off x="1902362" y="1828415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03" name="Straight Connector 602"/>
                    <p:cNvCxnSpPr/>
                    <p:nvPr/>
                  </p:nvCxnSpPr>
                  <p:spPr>
                    <a:xfrm>
                      <a:off x="1902362" y="1755422"/>
                      <a:ext cx="153954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4" name="Straight Connector 603"/>
                    <p:cNvCxnSpPr/>
                    <p:nvPr/>
                  </p:nvCxnSpPr>
                  <p:spPr>
                    <a:xfrm flipH="1">
                      <a:off x="1902362" y="1831652"/>
                      <a:ext cx="153954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5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587" name="Oval 586"/>
                  <p:cNvSpPr/>
                  <p:nvPr/>
                </p:nvSpPr>
                <p:spPr>
                  <a:xfrm>
                    <a:off x="2486168" y="1043966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88" name="Straight Connector 587"/>
                  <p:cNvCxnSpPr/>
                  <p:nvPr/>
                </p:nvCxnSpPr>
                <p:spPr>
                  <a:xfrm rot="5400000">
                    <a:off x="2478195" y="1237750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2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96" name="Straight Connector 595"/>
                    <p:cNvCxnSpPr/>
                    <p:nvPr/>
                  </p:nvCxnSpPr>
                  <p:spPr>
                    <a:xfrm>
                      <a:off x="1904652" y="175230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7" name="Straight Connector 596"/>
                    <p:cNvCxnSpPr/>
                    <p:nvPr/>
                  </p:nvCxnSpPr>
                  <p:spPr>
                    <a:xfrm flipH="1">
                      <a:off x="1904652" y="182853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3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94" name="Straight Connector 593"/>
                    <p:cNvCxnSpPr/>
                    <p:nvPr/>
                  </p:nvCxnSpPr>
                  <p:spPr>
                    <a:xfrm>
                      <a:off x="1904652" y="175236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5" name="Straight Connector 594"/>
                    <p:cNvCxnSpPr/>
                    <p:nvPr/>
                  </p:nvCxnSpPr>
                  <p:spPr>
                    <a:xfrm flipH="1">
                      <a:off x="1904652" y="182859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92" name="Straight Connector 591"/>
                    <p:cNvCxnSpPr/>
                    <p:nvPr/>
                  </p:nvCxnSpPr>
                  <p:spPr>
                    <a:xfrm>
                      <a:off x="1904652" y="175560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3" name="Straight Connector 592"/>
                    <p:cNvCxnSpPr/>
                    <p:nvPr/>
                  </p:nvCxnSpPr>
                  <p:spPr>
                    <a:xfrm flipH="1">
                      <a:off x="1904652" y="183183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5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576" name="Oval 575"/>
                  <p:cNvSpPr/>
                  <p:nvPr/>
                </p:nvSpPr>
                <p:spPr>
                  <a:xfrm flipV="1">
                    <a:off x="913630" y="3049774"/>
                    <a:ext cx="150778" cy="18422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77" name="Straight Connector 576"/>
                  <p:cNvCxnSpPr/>
                  <p:nvPr/>
                </p:nvCxnSpPr>
                <p:spPr>
                  <a:xfrm rot="16200000" flipV="1">
                    <a:off x="906451" y="2939431"/>
                    <a:ext cx="117522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6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85" name="Straight Connector 584"/>
                    <p:cNvCxnSpPr/>
                    <p:nvPr/>
                  </p:nvCxnSpPr>
                  <p:spPr>
                    <a:xfrm>
                      <a:off x="1904230" y="1750101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6" name="Straight Connector 585"/>
                    <p:cNvCxnSpPr/>
                    <p:nvPr/>
                  </p:nvCxnSpPr>
                  <p:spPr>
                    <a:xfrm flipH="1">
                      <a:off x="1904230" y="1826331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7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83" name="Straight Connector 582"/>
                    <p:cNvCxnSpPr/>
                    <p:nvPr/>
                  </p:nvCxnSpPr>
                  <p:spPr>
                    <a:xfrm>
                      <a:off x="1904230" y="175016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4" name="Straight Connector 583"/>
                    <p:cNvCxnSpPr/>
                    <p:nvPr/>
                  </p:nvCxnSpPr>
                  <p:spPr>
                    <a:xfrm flipH="1">
                      <a:off x="1904230" y="182639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8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81" name="Straight Connector 580"/>
                    <p:cNvCxnSpPr/>
                    <p:nvPr/>
                  </p:nvCxnSpPr>
                  <p:spPr>
                    <a:xfrm>
                      <a:off x="1904230" y="1751811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2" name="Straight Connector 581"/>
                    <p:cNvCxnSpPr/>
                    <p:nvPr/>
                  </p:nvCxnSpPr>
                  <p:spPr>
                    <a:xfrm flipH="1">
                      <a:off x="1904230" y="182645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39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565" name="Oval 564"/>
                  <p:cNvSpPr/>
                  <p:nvPr/>
                </p:nvSpPr>
                <p:spPr>
                  <a:xfrm flipV="1">
                    <a:off x="914405" y="3050794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566" name="Straight Connector 565"/>
                  <p:cNvCxnSpPr/>
                  <p:nvPr/>
                </p:nvCxnSpPr>
                <p:spPr>
                  <a:xfrm rot="16200000" flipV="1">
                    <a:off x="906432" y="2939657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0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74" name="Straight Connector 573"/>
                    <p:cNvCxnSpPr/>
                    <p:nvPr/>
                  </p:nvCxnSpPr>
                  <p:spPr>
                    <a:xfrm>
                      <a:off x="1905005" y="174908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Connector 574"/>
                    <p:cNvCxnSpPr/>
                    <p:nvPr/>
                  </p:nvCxnSpPr>
                  <p:spPr>
                    <a:xfrm flipH="1">
                      <a:off x="1905005" y="182531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1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72" name="Straight Connector 571"/>
                    <p:cNvCxnSpPr/>
                    <p:nvPr/>
                  </p:nvCxnSpPr>
                  <p:spPr>
                    <a:xfrm>
                      <a:off x="1905005" y="1749144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Connector 572"/>
                    <p:cNvCxnSpPr/>
                    <p:nvPr/>
                  </p:nvCxnSpPr>
                  <p:spPr>
                    <a:xfrm flipH="1">
                      <a:off x="1905005" y="1825374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2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570" name="Straight Connector 569"/>
                    <p:cNvCxnSpPr/>
                    <p:nvPr/>
                  </p:nvCxnSpPr>
                  <p:spPr>
                    <a:xfrm>
                      <a:off x="1905005" y="175238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1" name="Straight Connector 570"/>
                    <p:cNvCxnSpPr/>
                    <p:nvPr/>
                  </p:nvCxnSpPr>
                  <p:spPr>
                    <a:xfrm flipH="1">
                      <a:off x="1905005" y="182861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43" name="Group 630"/>
              <p:cNvGrpSpPr>
                <a:grpSpLocks/>
              </p:cNvGrpSpPr>
              <p:nvPr/>
            </p:nvGrpSpPr>
            <p:grpSpPr bwMode="auto">
              <a:xfrm>
                <a:off x="1184415" y="976794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144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693" name="Oval 692"/>
                  <p:cNvSpPr/>
                  <p:nvPr/>
                </p:nvSpPr>
                <p:spPr>
                  <a:xfrm>
                    <a:off x="2486474" y="1043539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94" name="Straight Connector 693"/>
                  <p:cNvCxnSpPr/>
                  <p:nvPr/>
                </p:nvCxnSpPr>
                <p:spPr>
                  <a:xfrm rot="5400000">
                    <a:off x="2478502" y="1237323"/>
                    <a:ext cx="119109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5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702" name="Straight Connector 701"/>
                    <p:cNvCxnSpPr/>
                    <p:nvPr/>
                  </p:nvCxnSpPr>
                  <p:spPr>
                    <a:xfrm>
                      <a:off x="1904958" y="175187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Straight Connector 702"/>
                    <p:cNvCxnSpPr/>
                    <p:nvPr/>
                  </p:nvCxnSpPr>
                  <p:spPr>
                    <a:xfrm flipH="1">
                      <a:off x="1904958" y="182810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6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700" name="Straight Connector 699"/>
                    <p:cNvCxnSpPr/>
                    <p:nvPr/>
                  </p:nvCxnSpPr>
                  <p:spPr>
                    <a:xfrm>
                      <a:off x="1904958" y="175193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Straight Connector 700"/>
                    <p:cNvCxnSpPr/>
                    <p:nvPr/>
                  </p:nvCxnSpPr>
                  <p:spPr>
                    <a:xfrm flipH="1">
                      <a:off x="1904958" y="182816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98" name="Straight Connector 697"/>
                    <p:cNvCxnSpPr/>
                    <p:nvPr/>
                  </p:nvCxnSpPr>
                  <p:spPr>
                    <a:xfrm>
                      <a:off x="1904958" y="1755173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Straight Connector 698"/>
                    <p:cNvCxnSpPr/>
                    <p:nvPr/>
                  </p:nvCxnSpPr>
                  <p:spPr>
                    <a:xfrm flipH="1">
                      <a:off x="1904958" y="182981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48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682" name="Oval 681"/>
                  <p:cNvSpPr/>
                  <p:nvPr/>
                </p:nvSpPr>
                <p:spPr>
                  <a:xfrm flipV="1">
                    <a:off x="914833" y="3050137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83" name="Straight Connector 682"/>
                  <p:cNvCxnSpPr/>
                  <p:nvPr/>
                </p:nvCxnSpPr>
                <p:spPr>
                  <a:xfrm rot="16200000" flipV="1">
                    <a:off x="906066" y="2938206"/>
                    <a:ext cx="120698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9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91" name="Straight Connector 690"/>
                    <p:cNvCxnSpPr/>
                    <p:nvPr/>
                  </p:nvCxnSpPr>
                  <p:spPr>
                    <a:xfrm>
                      <a:off x="1905433" y="1749738"/>
                      <a:ext cx="153953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Straight Connector 691"/>
                    <p:cNvCxnSpPr/>
                    <p:nvPr/>
                  </p:nvCxnSpPr>
                  <p:spPr>
                    <a:xfrm flipH="1">
                      <a:off x="1905433" y="1827556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0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89" name="Straight Connector 688"/>
                    <p:cNvCxnSpPr/>
                    <p:nvPr/>
                  </p:nvCxnSpPr>
                  <p:spPr>
                    <a:xfrm>
                      <a:off x="1905433" y="1749799"/>
                      <a:ext cx="153953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Straight Connector 689"/>
                    <p:cNvCxnSpPr/>
                    <p:nvPr/>
                  </p:nvCxnSpPr>
                  <p:spPr>
                    <a:xfrm flipH="1">
                      <a:off x="1905433" y="1827618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1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87" name="Straight Connector 686"/>
                    <p:cNvCxnSpPr/>
                    <p:nvPr/>
                  </p:nvCxnSpPr>
                  <p:spPr>
                    <a:xfrm>
                      <a:off x="1905433" y="1753035"/>
                      <a:ext cx="153953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8" name="Straight Connector 687"/>
                    <p:cNvCxnSpPr/>
                    <p:nvPr/>
                  </p:nvCxnSpPr>
                  <p:spPr>
                    <a:xfrm flipH="1">
                      <a:off x="1905433" y="1829265"/>
                      <a:ext cx="153953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2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671" name="Oval 670"/>
                  <p:cNvSpPr/>
                  <p:nvPr/>
                </p:nvSpPr>
                <p:spPr>
                  <a:xfrm>
                    <a:off x="2485949" y="1043788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cxnSp>
                <p:nvCxnSpPr>
                  <p:cNvPr id="672" name="Straight Connector 671"/>
                  <p:cNvCxnSpPr/>
                  <p:nvPr/>
                </p:nvCxnSpPr>
                <p:spPr>
                  <a:xfrm rot="5400000">
                    <a:off x="2477977" y="1237572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3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80" name="Straight Connector 679"/>
                    <p:cNvCxnSpPr/>
                    <p:nvPr/>
                  </p:nvCxnSpPr>
                  <p:spPr>
                    <a:xfrm>
                      <a:off x="1904433" y="175212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Connector 680"/>
                    <p:cNvCxnSpPr/>
                    <p:nvPr/>
                  </p:nvCxnSpPr>
                  <p:spPr>
                    <a:xfrm flipH="1">
                      <a:off x="1904433" y="182835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4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78" name="Straight Connector 677"/>
                    <p:cNvCxnSpPr/>
                    <p:nvPr/>
                  </p:nvCxnSpPr>
                  <p:spPr>
                    <a:xfrm>
                      <a:off x="1904433" y="175218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Straight Connector 678"/>
                    <p:cNvCxnSpPr/>
                    <p:nvPr/>
                  </p:nvCxnSpPr>
                  <p:spPr>
                    <a:xfrm flipH="1">
                      <a:off x="1904433" y="182841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5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76" name="Straight Connector 675"/>
                    <p:cNvCxnSpPr/>
                    <p:nvPr/>
                  </p:nvCxnSpPr>
                  <p:spPr>
                    <a:xfrm>
                      <a:off x="1904433" y="175542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>
                    <a:xfrm flipH="1">
                      <a:off x="1904433" y="183165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6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660" name="Oval 659"/>
                  <p:cNvSpPr/>
                  <p:nvPr/>
                </p:nvSpPr>
                <p:spPr>
                  <a:xfrm>
                    <a:off x="2486652" y="1043966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61" name="Straight Connector 660"/>
                  <p:cNvCxnSpPr/>
                  <p:nvPr/>
                </p:nvCxnSpPr>
                <p:spPr>
                  <a:xfrm rot="5400000">
                    <a:off x="2478679" y="1237750"/>
                    <a:ext cx="119110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7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69" name="Straight Connector 668"/>
                    <p:cNvCxnSpPr/>
                    <p:nvPr/>
                  </p:nvCxnSpPr>
                  <p:spPr>
                    <a:xfrm>
                      <a:off x="1905136" y="175230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0" name="Straight Connector 669"/>
                    <p:cNvCxnSpPr/>
                    <p:nvPr/>
                  </p:nvCxnSpPr>
                  <p:spPr>
                    <a:xfrm flipH="1">
                      <a:off x="1905136" y="182853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8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67" name="Straight Connector 666"/>
                    <p:cNvCxnSpPr/>
                    <p:nvPr/>
                  </p:nvCxnSpPr>
                  <p:spPr>
                    <a:xfrm>
                      <a:off x="1905136" y="175236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8" name="Straight Connector 667"/>
                    <p:cNvCxnSpPr/>
                    <p:nvPr/>
                  </p:nvCxnSpPr>
                  <p:spPr>
                    <a:xfrm flipH="1">
                      <a:off x="1905136" y="182859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65" name="Straight Connector 664"/>
                    <p:cNvCxnSpPr/>
                    <p:nvPr/>
                  </p:nvCxnSpPr>
                  <p:spPr>
                    <a:xfrm>
                      <a:off x="1905136" y="175560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6" name="Straight Connector 665"/>
                    <p:cNvCxnSpPr/>
                    <p:nvPr/>
                  </p:nvCxnSpPr>
                  <p:spPr>
                    <a:xfrm flipH="1">
                      <a:off x="1905136" y="183183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88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649" name="Oval 648"/>
                  <p:cNvSpPr/>
                  <p:nvPr/>
                </p:nvSpPr>
                <p:spPr>
                  <a:xfrm flipV="1">
                    <a:off x="914114" y="3049774"/>
                    <a:ext cx="152366" cy="18422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50" name="Straight Connector 649"/>
                  <p:cNvCxnSpPr/>
                  <p:nvPr/>
                </p:nvCxnSpPr>
                <p:spPr>
                  <a:xfrm rot="16200000" flipV="1">
                    <a:off x="906935" y="2939431"/>
                    <a:ext cx="117522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9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58" name="Straight Connector 657"/>
                    <p:cNvCxnSpPr/>
                    <p:nvPr/>
                  </p:nvCxnSpPr>
                  <p:spPr>
                    <a:xfrm>
                      <a:off x="1904714" y="1750101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9" name="Straight Connector 658"/>
                    <p:cNvCxnSpPr/>
                    <p:nvPr/>
                  </p:nvCxnSpPr>
                  <p:spPr>
                    <a:xfrm flipH="1">
                      <a:off x="1904714" y="1826331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0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56" name="Straight Connector 655"/>
                    <p:cNvCxnSpPr/>
                    <p:nvPr/>
                  </p:nvCxnSpPr>
                  <p:spPr>
                    <a:xfrm>
                      <a:off x="1904714" y="175016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7" name="Straight Connector 656"/>
                    <p:cNvCxnSpPr/>
                    <p:nvPr/>
                  </p:nvCxnSpPr>
                  <p:spPr>
                    <a:xfrm flipH="1">
                      <a:off x="1904714" y="182639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1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54" name="Straight Connector 653"/>
                    <p:cNvCxnSpPr/>
                    <p:nvPr/>
                  </p:nvCxnSpPr>
                  <p:spPr>
                    <a:xfrm>
                      <a:off x="1904714" y="1751811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5" name="Straight Connector 654"/>
                    <p:cNvCxnSpPr/>
                    <p:nvPr/>
                  </p:nvCxnSpPr>
                  <p:spPr>
                    <a:xfrm flipH="1">
                      <a:off x="1904714" y="1826452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2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638" name="Oval 637"/>
                  <p:cNvSpPr/>
                  <p:nvPr/>
                </p:nvSpPr>
                <p:spPr>
                  <a:xfrm flipV="1">
                    <a:off x="914889" y="3050794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639" name="Straight Connector 638"/>
                  <p:cNvCxnSpPr/>
                  <p:nvPr/>
                </p:nvCxnSpPr>
                <p:spPr>
                  <a:xfrm rot="16200000" flipV="1">
                    <a:off x="906916" y="2939657"/>
                    <a:ext cx="119110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3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47" name="Straight Connector 646"/>
                    <p:cNvCxnSpPr/>
                    <p:nvPr/>
                  </p:nvCxnSpPr>
                  <p:spPr>
                    <a:xfrm>
                      <a:off x="1905489" y="1749083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8" name="Straight Connector 647"/>
                    <p:cNvCxnSpPr/>
                    <p:nvPr/>
                  </p:nvCxnSpPr>
                  <p:spPr>
                    <a:xfrm flipH="1">
                      <a:off x="1905489" y="1825313"/>
                      <a:ext cx="153954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4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45" name="Straight Connector 644"/>
                    <p:cNvCxnSpPr/>
                    <p:nvPr/>
                  </p:nvCxnSpPr>
                  <p:spPr>
                    <a:xfrm>
                      <a:off x="1905489" y="1749144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6" name="Straight Connector 645"/>
                    <p:cNvCxnSpPr/>
                    <p:nvPr/>
                  </p:nvCxnSpPr>
                  <p:spPr>
                    <a:xfrm flipH="1">
                      <a:off x="1905489" y="1825374"/>
                      <a:ext cx="153954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5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643" name="Straight Connector 642"/>
                    <p:cNvCxnSpPr/>
                    <p:nvPr/>
                  </p:nvCxnSpPr>
                  <p:spPr>
                    <a:xfrm>
                      <a:off x="1905489" y="1752380"/>
                      <a:ext cx="153954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4" name="Straight Connector 643"/>
                    <p:cNvCxnSpPr/>
                    <p:nvPr/>
                  </p:nvCxnSpPr>
                  <p:spPr>
                    <a:xfrm flipH="1">
                      <a:off x="1905489" y="1828610"/>
                      <a:ext cx="153954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0909" name="TextBox 1406"/>
            <p:cNvSpPr txBox="1">
              <a:spLocks noChangeArrowheads="1"/>
            </p:cNvSpPr>
            <p:nvPr/>
          </p:nvSpPr>
          <p:spPr bwMode="auto">
            <a:xfrm>
              <a:off x="2387324" y="1507995"/>
              <a:ext cx="2147404" cy="37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D0D0D"/>
                  </a:solidFill>
                  <a:latin typeface="Calibri" pitchFamily="-109" charset="0"/>
                </a:rPr>
                <a:t>+   +   +   +   +   +   +  +   </a:t>
              </a:r>
            </a:p>
          </p:txBody>
        </p:sp>
        <p:sp>
          <p:nvSpPr>
            <p:cNvPr id="20910" name="TextBox 1408"/>
            <p:cNvSpPr txBox="1">
              <a:spLocks noChangeArrowheads="1"/>
            </p:cNvSpPr>
            <p:nvPr/>
          </p:nvSpPr>
          <p:spPr bwMode="auto">
            <a:xfrm>
              <a:off x="2361930" y="3193001"/>
              <a:ext cx="2096615" cy="370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D0D0D"/>
                  </a:solidFill>
                  <a:latin typeface="Calibri" pitchFamily="-109" charset="0"/>
                </a:rPr>
                <a:t>_  _  _   _   _   _   _   _    </a:t>
              </a:r>
            </a:p>
          </p:txBody>
        </p:sp>
      </p:grpSp>
      <p:sp>
        <p:nvSpPr>
          <p:cNvPr id="20506" name="TextBox 1409"/>
          <p:cNvSpPr txBox="1">
            <a:spLocks noChangeArrowheads="1"/>
          </p:cNvSpPr>
          <p:nvPr/>
        </p:nvSpPr>
        <p:spPr bwMode="auto">
          <a:xfrm>
            <a:off x="5572125" y="3178175"/>
            <a:ext cx="22002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 pitchFamily="-109" charset="0"/>
              </a:rPr>
              <a:t>_   _   _   _   _   _   _   _  </a:t>
            </a:r>
          </a:p>
        </p:txBody>
      </p:sp>
      <p:sp>
        <p:nvSpPr>
          <p:cNvPr id="20507" name="TextBox 1412"/>
          <p:cNvSpPr txBox="1">
            <a:spLocks noChangeArrowheads="1"/>
          </p:cNvSpPr>
          <p:nvPr/>
        </p:nvSpPr>
        <p:spPr bwMode="auto">
          <a:xfrm>
            <a:off x="3170238" y="3873500"/>
            <a:ext cx="5302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08" name="TextBox 1413"/>
          <p:cNvSpPr txBox="1">
            <a:spLocks noChangeArrowheads="1"/>
          </p:cNvSpPr>
          <p:nvPr/>
        </p:nvSpPr>
        <p:spPr bwMode="auto">
          <a:xfrm>
            <a:off x="3273425" y="34988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09" name="TextBox 1414"/>
          <p:cNvSpPr txBox="1">
            <a:spLocks noChangeArrowheads="1"/>
          </p:cNvSpPr>
          <p:nvPr/>
        </p:nvSpPr>
        <p:spPr bwMode="auto">
          <a:xfrm>
            <a:off x="3886200" y="41846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0" name="TextBox 1415"/>
          <p:cNvSpPr txBox="1">
            <a:spLocks noChangeArrowheads="1"/>
          </p:cNvSpPr>
          <p:nvPr/>
        </p:nvSpPr>
        <p:spPr bwMode="auto">
          <a:xfrm>
            <a:off x="4187825" y="38750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1" name="TextBox 1416"/>
          <p:cNvSpPr txBox="1">
            <a:spLocks noChangeArrowheads="1"/>
          </p:cNvSpPr>
          <p:nvPr/>
        </p:nvSpPr>
        <p:spPr bwMode="auto">
          <a:xfrm>
            <a:off x="4035425" y="34988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2" name="TextBox 1417"/>
          <p:cNvSpPr txBox="1">
            <a:spLocks noChangeArrowheads="1"/>
          </p:cNvSpPr>
          <p:nvPr/>
        </p:nvSpPr>
        <p:spPr bwMode="auto">
          <a:xfrm>
            <a:off x="5334000" y="37988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3" name="TextBox 1418"/>
          <p:cNvSpPr txBox="1">
            <a:spLocks noChangeArrowheads="1"/>
          </p:cNvSpPr>
          <p:nvPr/>
        </p:nvSpPr>
        <p:spPr bwMode="auto">
          <a:xfrm>
            <a:off x="4800600" y="41846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4" name="TextBox 1419"/>
          <p:cNvSpPr txBox="1">
            <a:spLocks noChangeArrowheads="1"/>
          </p:cNvSpPr>
          <p:nvPr/>
        </p:nvSpPr>
        <p:spPr bwMode="auto">
          <a:xfrm>
            <a:off x="5943600" y="41036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5" name="TextBox 1420"/>
          <p:cNvSpPr txBox="1">
            <a:spLocks noChangeArrowheads="1"/>
          </p:cNvSpPr>
          <p:nvPr/>
        </p:nvSpPr>
        <p:spPr bwMode="auto">
          <a:xfrm>
            <a:off x="5638800" y="34940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6" name="TextBox 1421"/>
          <p:cNvSpPr txBox="1">
            <a:spLocks noChangeArrowheads="1"/>
          </p:cNvSpPr>
          <p:nvPr/>
        </p:nvSpPr>
        <p:spPr bwMode="auto">
          <a:xfrm>
            <a:off x="4800600" y="35702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7" name="TextBox 1422"/>
          <p:cNvSpPr txBox="1">
            <a:spLocks noChangeArrowheads="1"/>
          </p:cNvSpPr>
          <p:nvPr/>
        </p:nvSpPr>
        <p:spPr bwMode="auto">
          <a:xfrm>
            <a:off x="6248400" y="3798888"/>
            <a:ext cx="530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8" name="TextBox 1423"/>
          <p:cNvSpPr txBox="1">
            <a:spLocks noChangeArrowheads="1"/>
          </p:cNvSpPr>
          <p:nvPr/>
        </p:nvSpPr>
        <p:spPr bwMode="auto">
          <a:xfrm>
            <a:off x="5489575" y="113665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19" name="TextBox 1424"/>
          <p:cNvSpPr txBox="1">
            <a:spLocks noChangeArrowheads="1"/>
          </p:cNvSpPr>
          <p:nvPr/>
        </p:nvSpPr>
        <p:spPr bwMode="auto">
          <a:xfrm>
            <a:off x="3806825" y="990600"/>
            <a:ext cx="530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20" name="TextBox 1426"/>
          <p:cNvSpPr txBox="1">
            <a:spLocks noChangeArrowheads="1"/>
          </p:cNvSpPr>
          <p:nvPr/>
        </p:nvSpPr>
        <p:spPr bwMode="auto">
          <a:xfrm>
            <a:off x="4625975" y="762000"/>
            <a:ext cx="5318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sp>
        <p:nvSpPr>
          <p:cNvPr id="20521" name="TextBox 1428"/>
          <p:cNvSpPr txBox="1">
            <a:spLocks noChangeArrowheads="1"/>
          </p:cNvSpPr>
          <p:nvPr/>
        </p:nvSpPr>
        <p:spPr bwMode="auto">
          <a:xfrm>
            <a:off x="381000" y="76200"/>
            <a:ext cx="8516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itchFamily="-109" charset="0"/>
              </a:rPr>
              <a:t>Forces acting on an ion (X</a:t>
            </a:r>
            <a:r>
              <a:rPr lang="en-US" sz="3200" baseline="30000">
                <a:latin typeface="Calibri" pitchFamily="-109" charset="0"/>
              </a:rPr>
              <a:t>+</a:t>
            </a:r>
            <a:r>
              <a:rPr lang="en-US" sz="2400">
                <a:latin typeface="Calibri" pitchFamily="-109" charset="0"/>
              </a:rPr>
              <a:t>) in a channel permeable only to that ion</a:t>
            </a:r>
          </a:p>
        </p:txBody>
      </p:sp>
      <p:sp>
        <p:nvSpPr>
          <p:cNvPr id="20522" name="TextBox 1429"/>
          <p:cNvSpPr txBox="1">
            <a:spLocks noChangeArrowheads="1"/>
          </p:cNvSpPr>
          <p:nvPr/>
        </p:nvSpPr>
        <p:spPr bwMode="auto">
          <a:xfrm>
            <a:off x="4572000" y="3873500"/>
            <a:ext cx="5302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Y</a:t>
            </a:r>
            <a:r>
              <a:rPr lang="en-US" sz="2800" baseline="30000">
                <a:solidFill>
                  <a:srgbClr val="B5B5B5"/>
                </a:solidFill>
                <a:ea typeface="Arial" pitchFamily="-109" charset="0"/>
                <a:cs typeface="Arial" pitchFamily="-109" charset="0"/>
              </a:rPr>
              <a:t>-</a:t>
            </a:r>
          </a:p>
        </p:txBody>
      </p:sp>
      <p:grpSp>
        <p:nvGrpSpPr>
          <p:cNvPr id="296" name="Group 1436"/>
          <p:cNvGrpSpPr>
            <a:grpSpLocks/>
          </p:cNvGrpSpPr>
          <p:nvPr/>
        </p:nvGrpSpPr>
        <p:grpSpPr bwMode="auto">
          <a:xfrm>
            <a:off x="498475" y="4545013"/>
            <a:ext cx="8035925" cy="1027112"/>
            <a:chOff x="1394833" y="4544388"/>
            <a:chExt cx="6762289" cy="1027332"/>
          </a:xfrm>
        </p:grpSpPr>
        <p:sp>
          <p:nvSpPr>
            <p:cNvPr id="20903" name="TextBox 1430"/>
            <p:cNvSpPr txBox="1">
              <a:spLocks noChangeArrowheads="1"/>
            </p:cNvSpPr>
            <p:nvPr/>
          </p:nvSpPr>
          <p:spPr bwMode="auto">
            <a:xfrm>
              <a:off x="1394833" y="4669176"/>
              <a:ext cx="62450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008000"/>
                  </a:solidFill>
                  <a:latin typeface="Calibri" pitchFamily="-109" charset="0"/>
                </a:rPr>
                <a:t>Force toward EC: chemical concentration gradient </a:t>
              </a:r>
              <a:r>
                <a:rPr lang="en-US">
                  <a:solidFill>
                    <a:srgbClr val="008000"/>
                  </a:solidFill>
                  <a:latin typeface="Calibri" pitchFamily="-109" charset="0"/>
                </a:rPr>
                <a:t>= </a:t>
              </a:r>
              <a:r>
                <a:rPr lang="en-US" sz="2400">
                  <a:solidFill>
                    <a:srgbClr val="008000"/>
                  </a:solidFill>
                  <a:latin typeface="Calibri" pitchFamily="-109" charset="0"/>
                </a:rPr>
                <a:t>RT ln</a:t>
              </a:r>
              <a:endParaRPr lang="en-US" sz="2400" baseline="-25000">
                <a:solidFill>
                  <a:srgbClr val="008000"/>
                </a:solidFill>
                <a:latin typeface="Calibri" pitchFamily="-109" charset="0"/>
              </a:endParaRPr>
            </a:p>
          </p:txBody>
        </p:sp>
        <p:grpSp>
          <p:nvGrpSpPr>
            <p:cNvPr id="297" name="Group 1435"/>
            <p:cNvGrpSpPr>
              <a:grpSpLocks/>
            </p:cNvGrpSpPr>
            <p:nvPr/>
          </p:nvGrpSpPr>
          <p:grpSpPr bwMode="auto">
            <a:xfrm>
              <a:off x="7387661" y="4544388"/>
              <a:ext cx="769461" cy="1027332"/>
              <a:chOff x="4566139" y="5257800"/>
              <a:chExt cx="769461" cy="1027332"/>
            </a:xfrm>
          </p:grpSpPr>
          <p:sp>
            <p:nvSpPr>
              <p:cNvPr id="20905" name="TextBox 1431"/>
              <p:cNvSpPr txBox="1">
                <a:spLocks noChangeArrowheads="1"/>
              </p:cNvSpPr>
              <p:nvPr/>
            </p:nvSpPr>
            <p:spPr bwMode="auto">
              <a:xfrm>
                <a:off x="4566139" y="5257800"/>
                <a:ext cx="65885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008000"/>
                    </a:solidFill>
                    <a:latin typeface="Calibri" pitchFamily="-109" charset="0"/>
                  </a:rPr>
                  <a:t> [X]</a:t>
                </a:r>
                <a:r>
                  <a:rPr lang="en-US" sz="2400" baseline="-25000">
                    <a:solidFill>
                      <a:srgbClr val="008000"/>
                    </a:solidFill>
                    <a:latin typeface="Calibri" pitchFamily="-109" charset="0"/>
                  </a:rPr>
                  <a:t>out</a:t>
                </a:r>
                <a:endParaRPr lang="en-US">
                  <a:solidFill>
                    <a:srgbClr val="008000"/>
                  </a:solidFill>
                  <a:latin typeface="Calibri" pitchFamily="-109" charset="0"/>
                </a:endParaRPr>
              </a:p>
            </p:txBody>
          </p:sp>
          <p:sp>
            <p:nvSpPr>
              <p:cNvPr id="20906" name="TextBox 1432"/>
              <p:cNvSpPr txBox="1">
                <a:spLocks noChangeArrowheads="1"/>
              </p:cNvSpPr>
              <p:nvPr/>
            </p:nvSpPr>
            <p:spPr bwMode="auto">
              <a:xfrm>
                <a:off x="4604824" y="5638801"/>
                <a:ext cx="730776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008000"/>
                    </a:solidFill>
                    <a:latin typeface="Calibri" pitchFamily="-109" charset="0"/>
                  </a:rPr>
                  <a:t>[X]</a:t>
                </a:r>
                <a:r>
                  <a:rPr lang="en-US" sz="2400" baseline="-25000">
                    <a:solidFill>
                      <a:srgbClr val="008000"/>
                    </a:solidFill>
                    <a:latin typeface="Calibri" pitchFamily="-109" charset="0"/>
                  </a:rPr>
                  <a:t>in</a:t>
                </a:r>
              </a:p>
              <a:p>
                <a:endParaRPr lang="en-US">
                  <a:solidFill>
                    <a:srgbClr val="008000"/>
                  </a:solidFill>
                  <a:latin typeface="Calibri" pitchFamily="-109" charset="0"/>
                </a:endParaRPr>
              </a:p>
            </p:txBody>
          </p:sp>
          <p:cxnSp>
            <p:nvCxnSpPr>
              <p:cNvPr id="1435" name="Straight Connector 1434"/>
              <p:cNvCxnSpPr/>
              <p:nvPr/>
            </p:nvCxnSpPr>
            <p:spPr>
              <a:xfrm>
                <a:off x="4616889" y="5680165"/>
                <a:ext cx="462219" cy="1587"/>
              </a:xfrm>
              <a:prstGeom prst="line">
                <a:avLst/>
              </a:prstGeom>
              <a:ln w="1905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38" name="TextBox 1437"/>
          <p:cNvSpPr txBox="1">
            <a:spLocks noChangeArrowheads="1"/>
          </p:cNvSpPr>
          <p:nvPr/>
        </p:nvSpPr>
        <p:spPr bwMode="auto">
          <a:xfrm>
            <a:off x="533400" y="5334000"/>
            <a:ext cx="7421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alibri" pitchFamily="-109" charset="0"/>
              </a:rPr>
              <a:t>Force toward IC: electrical concentration gradient </a:t>
            </a:r>
            <a:r>
              <a:rPr lang="en-US">
                <a:solidFill>
                  <a:srgbClr val="FF0000"/>
                </a:solidFill>
                <a:latin typeface="Calibri" pitchFamily="-109" charset="0"/>
              </a:rPr>
              <a:t>=  </a:t>
            </a:r>
            <a:r>
              <a:rPr lang="en-US" sz="2400">
                <a:solidFill>
                  <a:srgbClr val="FF0000"/>
                </a:solidFill>
                <a:latin typeface="Calibri" pitchFamily="-109" charset="0"/>
              </a:rPr>
              <a:t>z</a:t>
            </a:r>
            <a:r>
              <a:rPr lang="en-US" sz="3200" baseline="-25000">
                <a:solidFill>
                  <a:srgbClr val="FF0000"/>
                </a:solidFill>
                <a:latin typeface="Calibri" pitchFamily="-109" charset="0"/>
              </a:rPr>
              <a:t>x</a:t>
            </a:r>
            <a:r>
              <a:rPr lang="en-US" sz="2400">
                <a:solidFill>
                  <a:srgbClr val="FF0000"/>
                </a:solidFill>
                <a:latin typeface="Calibri" pitchFamily="-109" charset="0"/>
              </a:rPr>
              <a:t>F V</a:t>
            </a:r>
            <a:r>
              <a:rPr lang="en-US" sz="3200" baseline="-25000">
                <a:solidFill>
                  <a:srgbClr val="FF0000"/>
                </a:solidFill>
                <a:latin typeface="Calibri" pitchFamily="-109" charset="0"/>
              </a:rPr>
              <a:t>m</a:t>
            </a:r>
          </a:p>
        </p:txBody>
      </p:sp>
      <p:grpSp>
        <p:nvGrpSpPr>
          <p:cNvPr id="300" name="Group 1659"/>
          <p:cNvGrpSpPr>
            <a:grpSpLocks/>
          </p:cNvGrpSpPr>
          <p:nvPr/>
        </p:nvGrpSpPr>
        <p:grpSpPr bwMode="auto">
          <a:xfrm>
            <a:off x="407988" y="1512888"/>
            <a:ext cx="2173287" cy="2054225"/>
            <a:chOff x="2361930" y="1507995"/>
            <a:chExt cx="2172798" cy="2055040"/>
          </a:xfrm>
        </p:grpSpPr>
        <p:grpSp>
          <p:nvGrpSpPr>
            <p:cNvPr id="301" name="Group 703"/>
            <p:cNvGrpSpPr>
              <a:grpSpLocks/>
            </p:cNvGrpSpPr>
            <p:nvPr/>
          </p:nvGrpSpPr>
          <p:grpSpPr bwMode="auto">
            <a:xfrm>
              <a:off x="2435224" y="1808297"/>
              <a:ext cx="1863585" cy="1584361"/>
              <a:chOff x="1184415" y="976794"/>
              <a:chExt cx="1863585" cy="1584361"/>
            </a:xfrm>
          </p:grpSpPr>
          <p:grpSp>
            <p:nvGrpSpPr>
              <p:cNvPr id="302" name="Group 556"/>
              <p:cNvGrpSpPr>
                <a:grpSpLocks/>
              </p:cNvGrpSpPr>
              <p:nvPr/>
            </p:nvGrpSpPr>
            <p:grpSpPr bwMode="auto">
              <a:xfrm>
                <a:off x="2459380" y="985409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303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872" name="Oval 1871"/>
                  <p:cNvSpPr/>
                  <p:nvPr/>
                </p:nvSpPr>
                <p:spPr>
                  <a:xfrm>
                    <a:off x="2485986" y="1041276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73" name="Straight Connector 1872"/>
                  <p:cNvCxnSpPr/>
                  <p:nvPr/>
                </p:nvCxnSpPr>
                <p:spPr>
                  <a:xfrm rot="5400000">
                    <a:off x="2477220" y="1235853"/>
                    <a:ext cx="120698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04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81" name="Straight Connector 1880"/>
                    <p:cNvCxnSpPr/>
                    <p:nvPr/>
                  </p:nvCxnSpPr>
                  <p:spPr>
                    <a:xfrm>
                      <a:off x="1904470" y="174961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2" name="Straight Connector 1881"/>
                    <p:cNvCxnSpPr/>
                    <p:nvPr/>
                  </p:nvCxnSpPr>
                  <p:spPr>
                    <a:xfrm flipH="1">
                      <a:off x="1904470" y="182584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5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79" name="Straight Connector 1878"/>
                    <p:cNvCxnSpPr/>
                    <p:nvPr/>
                  </p:nvCxnSpPr>
                  <p:spPr>
                    <a:xfrm>
                      <a:off x="1904470" y="1749673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0" name="Straight Connector 1879"/>
                    <p:cNvCxnSpPr/>
                    <p:nvPr/>
                  </p:nvCxnSpPr>
                  <p:spPr>
                    <a:xfrm flipH="1">
                      <a:off x="1904470" y="1827490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2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77" name="Straight Connector 1876"/>
                    <p:cNvCxnSpPr/>
                    <p:nvPr/>
                  </p:nvCxnSpPr>
                  <p:spPr>
                    <a:xfrm>
                      <a:off x="1904470" y="175291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8" name="Straight Connector 1877"/>
                    <p:cNvCxnSpPr/>
                    <p:nvPr/>
                  </p:nvCxnSpPr>
                  <p:spPr>
                    <a:xfrm flipH="1">
                      <a:off x="1904470" y="1829140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3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861" name="Oval 1860"/>
                  <p:cNvSpPr/>
                  <p:nvPr/>
                </p:nvSpPr>
                <p:spPr>
                  <a:xfrm flipV="1">
                    <a:off x="914344" y="3047875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62" name="Straight Connector 1861"/>
                  <p:cNvCxnSpPr/>
                  <p:nvPr/>
                </p:nvCxnSpPr>
                <p:spPr>
                  <a:xfrm rot="16200000" flipV="1">
                    <a:off x="906371" y="2936737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4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70" name="Straight Connector 1869"/>
                    <p:cNvCxnSpPr/>
                    <p:nvPr/>
                  </p:nvCxnSpPr>
                  <p:spPr>
                    <a:xfrm>
                      <a:off x="1904944" y="175200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1" name="Straight Connector 1870"/>
                    <p:cNvCxnSpPr/>
                    <p:nvPr/>
                  </p:nvCxnSpPr>
                  <p:spPr>
                    <a:xfrm flipH="1">
                      <a:off x="1904944" y="182823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5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68" name="Straight Connector 1867"/>
                    <p:cNvCxnSpPr/>
                    <p:nvPr/>
                  </p:nvCxnSpPr>
                  <p:spPr>
                    <a:xfrm>
                      <a:off x="1904944" y="175206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9" name="Straight Connector 1868"/>
                    <p:cNvCxnSpPr/>
                    <p:nvPr/>
                  </p:nvCxnSpPr>
                  <p:spPr>
                    <a:xfrm flipH="1">
                      <a:off x="1904944" y="182829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6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66" name="Straight Connector 1865"/>
                    <p:cNvCxnSpPr/>
                    <p:nvPr/>
                  </p:nvCxnSpPr>
                  <p:spPr>
                    <a:xfrm>
                      <a:off x="1904944" y="1755299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7" name="Straight Connector 1866"/>
                    <p:cNvCxnSpPr/>
                    <p:nvPr/>
                  </p:nvCxnSpPr>
                  <p:spPr>
                    <a:xfrm flipH="1">
                      <a:off x="1904944" y="1831529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7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850" name="Oval 1849"/>
                  <p:cNvSpPr/>
                  <p:nvPr/>
                </p:nvSpPr>
                <p:spPr>
                  <a:xfrm>
                    <a:off x="2483874" y="1041525"/>
                    <a:ext cx="152366" cy="18739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51" name="Straight Connector 1850"/>
                  <p:cNvCxnSpPr/>
                  <p:nvPr/>
                </p:nvCxnSpPr>
                <p:spPr>
                  <a:xfrm rot="5400000">
                    <a:off x="2475901" y="1236896"/>
                    <a:ext cx="119109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18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59" name="Straight Connector 1858"/>
                    <p:cNvCxnSpPr/>
                    <p:nvPr/>
                  </p:nvCxnSpPr>
                  <p:spPr>
                    <a:xfrm>
                      <a:off x="1902358" y="1749862"/>
                      <a:ext cx="153953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0" name="Straight Connector 1859"/>
                    <p:cNvCxnSpPr/>
                    <p:nvPr/>
                  </p:nvCxnSpPr>
                  <p:spPr>
                    <a:xfrm flipH="1">
                      <a:off x="1902358" y="1827680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9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57" name="Straight Connector 1856"/>
                    <p:cNvCxnSpPr/>
                    <p:nvPr/>
                  </p:nvCxnSpPr>
                  <p:spPr>
                    <a:xfrm>
                      <a:off x="1902358" y="1749922"/>
                      <a:ext cx="153953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8" name="Straight Connector 1857"/>
                    <p:cNvCxnSpPr/>
                    <p:nvPr/>
                  </p:nvCxnSpPr>
                  <p:spPr>
                    <a:xfrm flipH="1">
                      <a:off x="1902358" y="1827740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55" name="Straight Connector 1854"/>
                    <p:cNvCxnSpPr/>
                    <p:nvPr/>
                  </p:nvCxnSpPr>
                  <p:spPr>
                    <a:xfrm>
                      <a:off x="1902358" y="1753159"/>
                      <a:ext cx="153953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6" name="Straight Connector 1855"/>
                    <p:cNvCxnSpPr/>
                    <p:nvPr/>
                  </p:nvCxnSpPr>
                  <p:spPr>
                    <a:xfrm flipH="1">
                      <a:off x="1902358" y="1829389"/>
                      <a:ext cx="153953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65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839" name="Oval 1838"/>
                  <p:cNvSpPr/>
                  <p:nvPr/>
                </p:nvSpPr>
                <p:spPr>
                  <a:xfrm>
                    <a:off x="2486164" y="1041702"/>
                    <a:ext cx="152366" cy="18739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40" name="Straight Connector 1839"/>
                  <p:cNvCxnSpPr/>
                  <p:nvPr/>
                </p:nvCxnSpPr>
                <p:spPr>
                  <a:xfrm rot="5400000">
                    <a:off x="2478191" y="1237074"/>
                    <a:ext cx="119110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66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48" name="Straight Connector 1847"/>
                    <p:cNvCxnSpPr/>
                    <p:nvPr/>
                  </p:nvCxnSpPr>
                  <p:spPr>
                    <a:xfrm>
                      <a:off x="1904648" y="1750039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9" name="Straight Connector 1848"/>
                    <p:cNvCxnSpPr/>
                    <p:nvPr/>
                  </p:nvCxnSpPr>
                  <p:spPr>
                    <a:xfrm flipH="1">
                      <a:off x="1904648" y="182785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46" name="Straight Connector 1845"/>
                    <p:cNvCxnSpPr/>
                    <p:nvPr/>
                  </p:nvCxnSpPr>
                  <p:spPr>
                    <a:xfrm>
                      <a:off x="1904648" y="1750099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7" name="Straight Connector 1846"/>
                    <p:cNvCxnSpPr/>
                    <p:nvPr/>
                  </p:nvCxnSpPr>
                  <p:spPr>
                    <a:xfrm flipH="1">
                      <a:off x="1904648" y="182791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8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44" name="Straight Connector 1843"/>
                    <p:cNvCxnSpPr/>
                    <p:nvPr/>
                  </p:nvCxnSpPr>
                  <p:spPr>
                    <a:xfrm>
                      <a:off x="1904648" y="1753336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5" name="Straight Connector 1844"/>
                    <p:cNvCxnSpPr/>
                    <p:nvPr/>
                  </p:nvCxnSpPr>
                  <p:spPr>
                    <a:xfrm flipH="1">
                      <a:off x="1904648" y="1829566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69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828" name="Oval 1827"/>
                  <p:cNvSpPr/>
                  <p:nvPr/>
                </p:nvSpPr>
                <p:spPr>
                  <a:xfrm flipV="1">
                    <a:off x="913625" y="3047511"/>
                    <a:ext cx="150779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29" name="Straight Connector 1828"/>
                  <p:cNvCxnSpPr/>
                  <p:nvPr/>
                </p:nvCxnSpPr>
                <p:spPr>
                  <a:xfrm rot="16200000" flipV="1">
                    <a:off x="905653" y="2937962"/>
                    <a:ext cx="117522" cy="101577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70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37" name="Straight Connector 1836"/>
                    <p:cNvCxnSpPr/>
                    <p:nvPr/>
                  </p:nvCxnSpPr>
                  <p:spPr>
                    <a:xfrm>
                      <a:off x="1904225" y="175236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>
                    <a:xfrm flipH="1">
                      <a:off x="1904225" y="182859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71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35" name="Straight Connector 1834"/>
                    <p:cNvCxnSpPr/>
                    <p:nvPr/>
                  </p:nvCxnSpPr>
                  <p:spPr>
                    <a:xfrm>
                      <a:off x="1904225" y="175242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6" name="Straight Connector 1835"/>
                    <p:cNvCxnSpPr/>
                    <p:nvPr/>
                  </p:nvCxnSpPr>
                  <p:spPr>
                    <a:xfrm flipH="1">
                      <a:off x="1904225" y="182865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72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33" name="Straight Connector 1832"/>
                    <p:cNvCxnSpPr/>
                    <p:nvPr/>
                  </p:nvCxnSpPr>
                  <p:spPr>
                    <a:xfrm>
                      <a:off x="1904225" y="175248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4" name="Straight Connector 1833"/>
                    <p:cNvCxnSpPr/>
                    <p:nvPr/>
                  </p:nvCxnSpPr>
                  <p:spPr>
                    <a:xfrm flipH="1">
                      <a:off x="1904225" y="182871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75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817" name="Oval 1816"/>
                  <p:cNvSpPr/>
                  <p:nvPr/>
                </p:nvSpPr>
                <p:spPr>
                  <a:xfrm flipV="1">
                    <a:off x="914400" y="3050118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18" name="Straight Connector 1817"/>
                  <p:cNvCxnSpPr/>
                  <p:nvPr/>
                </p:nvCxnSpPr>
                <p:spPr>
                  <a:xfrm rot="16200000" flipV="1">
                    <a:off x="905634" y="2938187"/>
                    <a:ext cx="120698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76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26" name="Straight Connector 1825"/>
                    <p:cNvCxnSpPr/>
                    <p:nvPr/>
                  </p:nvCxnSpPr>
                  <p:spPr>
                    <a:xfrm>
                      <a:off x="1905000" y="1749758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7" name="Straight Connector 1826"/>
                    <p:cNvCxnSpPr/>
                    <p:nvPr/>
                  </p:nvCxnSpPr>
                  <p:spPr>
                    <a:xfrm flipH="1">
                      <a:off x="1905000" y="182757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77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24" name="Straight Connector 1823"/>
                    <p:cNvCxnSpPr/>
                    <p:nvPr/>
                  </p:nvCxnSpPr>
                  <p:spPr>
                    <a:xfrm>
                      <a:off x="1905000" y="1749819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5" name="Straight Connector 1824"/>
                    <p:cNvCxnSpPr/>
                    <p:nvPr/>
                  </p:nvCxnSpPr>
                  <p:spPr>
                    <a:xfrm flipH="1">
                      <a:off x="1905000" y="1827637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86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22" name="Straight Connector 1821"/>
                    <p:cNvCxnSpPr/>
                    <p:nvPr/>
                  </p:nvCxnSpPr>
                  <p:spPr>
                    <a:xfrm>
                      <a:off x="1905000" y="175305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3" name="Straight Connector 1822"/>
                    <p:cNvCxnSpPr/>
                    <p:nvPr/>
                  </p:nvCxnSpPr>
                  <p:spPr>
                    <a:xfrm flipH="1">
                      <a:off x="1905000" y="1829285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687" name="Group 557"/>
              <p:cNvGrpSpPr>
                <a:grpSpLocks/>
              </p:cNvGrpSpPr>
              <p:nvPr/>
            </p:nvGrpSpPr>
            <p:grpSpPr bwMode="auto">
              <a:xfrm>
                <a:off x="1814995" y="976794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1688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800" name="Oval 1799"/>
                  <p:cNvSpPr/>
                  <p:nvPr/>
                </p:nvSpPr>
                <p:spPr>
                  <a:xfrm>
                    <a:off x="2485991" y="1043539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801" name="Straight Connector 1800"/>
                  <p:cNvCxnSpPr/>
                  <p:nvPr/>
                </p:nvCxnSpPr>
                <p:spPr>
                  <a:xfrm rot="5400000">
                    <a:off x="2478018" y="1237323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97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09" name="Straight Connector 1808"/>
                    <p:cNvCxnSpPr/>
                    <p:nvPr/>
                  </p:nvCxnSpPr>
                  <p:spPr>
                    <a:xfrm>
                      <a:off x="1904475" y="175187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0" name="Straight Connector 1809"/>
                    <p:cNvCxnSpPr/>
                    <p:nvPr/>
                  </p:nvCxnSpPr>
                  <p:spPr>
                    <a:xfrm flipH="1">
                      <a:off x="1904475" y="182810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8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07" name="Straight Connector 1806"/>
                    <p:cNvCxnSpPr/>
                    <p:nvPr/>
                  </p:nvCxnSpPr>
                  <p:spPr>
                    <a:xfrm>
                      <a:off x="1904475" y="175193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8" name="Straight Connector 1807"/>
                    <p:cNvCxnSpPr/>
                    <p:nvPr/>
                  </p:nvCxnSpPr>
                  <p:spPr>
                    <a:xfrm flipH="1">
                      <a:off x="1904475" y="182816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9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805" name="Straight Connector 1804"/>
                    <p:cNvCxnSpPr/>
                    <p:nvPr/>
                  </p:nvCxnSpPr>
                  <p:spPr>
                    <a:xfrm>
                      <a:off x="1904475" y="1755173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6" name="Straight Connector 1805"/>
                    <p:cNvCxnSpPr/>
                    <p:nvPr/>
                  </p:nvCxnSpPr>
                  <p:spPr>
                    <a:xfrm flipH="1">
                      <a:off x="1904475" y="182981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08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789" name="Oval 1788"/>
                  <p:cNvSpPr/>
                  <p:nvPr/>
                </p:nvSpPr>
                <p:spPr>
                  <a:xfrm flipV="1">
                    <a:off x="914349" y="3050137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90" name="Straight Connector 1789"/>
                  <p:cNvCxnSpPr/>
                  <p:nvPr/>
                </p:nvCxnSpPr>
                <p:spPr>
                  <a:xfrm rot="16200000" flipV="1">
                    <a:off x="905583" y="2938206"/>
                    <a:ext cx="120698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09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98" name="Straight Connector 1797"/>
                    <p:cNvCxnSpPr/>
                    <p:nvPr/>
                  </p:nvCxnSpPr>
                  <p:spPr>
                    <a:xfrm>
                      <a:off x="1904949" y="1749739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9" name="Straight Connector 1798"/>
                    <p:cNvCxnSpPr/>
                    <p:nvPr/>
                  </p:nvCxnSpPr>
                  <p:spPr>
                    <a:xfrm flipH="1">
                      <a:off x="1904949" y="182755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0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96" name="Straight Connector 1795"/>
                    <p:cNvCxnSpPr/>
                    <p:nvPr/>
                  </p:nvCxnSpPr>
                  <p:spPr>
                    <a:xfrm>
                      <a:off x="1904949" y="1749800"/>
                      <a:ext cx="152366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7" name="Straight Connector 1796"/>
                    <p:cNvCxnSpPr/>
                    <p:nvPr/>
                  </p:nvCxnSpPr>
                  <p:spPr>
                    <a:xfrm flipH="1">
                      <a:off x="1904949" y="1827618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9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94" name="Straight Connector 1793"/>
                    <p:cNvCxnSpPr/>
                    <p:nvPr/>
                  </p:nvCxnSpPr>
                  <p:spPr>
                    <a:xfrm>
                      <a:off x="1904949" y="175303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5" name="Straight Connector 1794"/>
                    <p:cNvCxnSpPr/>
                    <p:nvPr/>
                  </p:nvCxnSpPr>
                  <p:spPr>
                    <a:xfrm flipH="1">
                      <a:off x="1904949" y="1829266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20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778" name="Oval 1777"/>
                  <p:cNvSpPr/>
                  <p:nvPr/>
                </p:nvSpPr>
                <p:spPr>
                  <a:xfrm>
                    <a:off x="2483879" y="1043788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79" name="Straight Connector 1778"/>
                  <p:cNvCxnSpPr/>
                  <p:nvPr/>
                </p:nvCxnSpPr>
                <p:spPr>
                  <a:xfrm rot="5400000">
                    <a:off x="2475905" y="1237572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21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87" name="Straight Connector 1786"/>
                    <p:cNvCxnSpPr/>
                    <p:nvPr/>
                  </p:nvCxnSpPr>
                  <p:spPr>
                    <a:xfrm>
                      <a:off x="1902363" y="1752125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8" name="Straight Connector 1787"/>
                    <p:cNvCxnSpPr/>
                    <p:nvPr/>
                  </p:nvCxnSpPr>
                  <p:spPr>
                    <a:xfrm flipH="1">
                      <a:off x="1902363" y="1828355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30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85" name="Straight Connector 1784"/>
                    <p:cNvCxnSpPr/>
                    <p:nvPr/>
                  </p:nvCxnSpPr>
                  <p:spPr>
                    <a:xfrm>
                      <a:off x="1902363" y="1752185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6" name="Straight Connector 1785"/>
                    <p:cNvCxnSpPr/>
                    <p:nvPr/>
                  </p:nvCxnSpPr>
                  <p:spPr>
                    <a:xfrm flipH="1">
                      <a:off x="1902363" y="1828415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3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83" name="Straight Connector 1782"/>
                    <p:cNvCxnSpPr/>
                    <p:nvPr/>
                  </p:nvCxnSpPr>
                  <p:spPr>
                    <a:xfrm>
                      <a:off x="1902363" y="1755422"/>
                      <a:ext cx="153953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4" name="Straight Connector 1783"/>
                    <p:cNvCxnSpPr/>
                    <p:nvPr/>
                  </p:nvCxnSpPr>
                  <p:spPr>
                    <a:xfrm flipH="1">
                      <a:off x="1902363" y="1831652"/>
                      <a:ext cx="153953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32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767" name="Oval 1766"/>
                  <p:cNvSpPr/>
                  <p:nvPr/>
                </p:nvSpPr>
                <p:spPr>
                  <a:xfrm>
                    <a:off x="2486169" y="1043965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68" name="Straight Connector 1767"/>
                  <p:cNvCxnSpPr/>
                  <p:nvPr/>
                </p:nvCxnSpPr>
                <p:spPr>
                  <a:xfrm rot="5400000">
                    <a:off x="2478197" y="1237749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39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76" name="Straight Connector 1775"/>
                    <p:cNvCxnSpPr/>
                    <p:nvPr/>
                  </p:nvCxnSpPr>
                  <p:spPr>
                    <a:xfrm>
                      <a:off x="1904653" y="175230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7" name="Straight Connector 1776"/>
                    <p:cNvCxnSpPr/>
                    <p:nvPr/>
                  </p:nvCxnSpPr>
                  <p:spPr>
                    <a:xfrm flipH="1">
                      <a:off x="1904653" y="1828532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0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74" name="Straight Connector 1773"/>
                    <p:cNvCxnSpPr/>
                    <p:nvPr/>
                  </p:nvCxnSpPr>
                  <p:spPr>
                    <a:xfrm>
                      <a:off x="1904653" y="175236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5" name="Straight Connector 1774"/>
                    <p:cNvCxnSpPr/>
                    <p:nvPr/>
                  </p:nvCxnSpPr>
                  <p:spPr>
                    <a:xfrm flipH="1">
                      <a:off x="1904653" y="1828592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72" name="Straight Connector 1771"/>
                    <p:cNvCxnSpPr/>
                    <p:nvPr/>
                  </p:nvCxnSpPr>
                  <p:spPr>
                    <a:xfrm>
                      <a:off x="1904653" y="1755599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3" name="Straight Connector 1772"/>
                    <p:cNvCxnSpPr/>
                    <p:nvPr/>
                  </p:nvCxnSpPr>
                  <p:spPr>
                    <a:xfrm flipH="1">
                      <a:off x="1904653" y="1831829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42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756" name="Oval 1755"/>
                  <p:cNvSpPr/>
                  <p:nvPr/>
                </p:nvSpPr>
                <p:spPr>
                  <a:xfrm flipV="1">
                    <a:off x="913630" y="3049774"/>
                    <a:ext cx="150779" cy="18422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57" name="Straight Connector 1756"/>
                  <p:cNvCxnSpPr/>
                  <p:nvPr/>
                </p:nvCxnSpPr>
                <p:spPr>
                  <a:xfrm rot="16200000" flipV="1">
                    <a:off x="906451" y="2939431"/>
                    <a:ext cx="117522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43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65" name="Straight Connector 1764"/>
                    <p:cNvCxnSpPr/>
                    <p:nvPr/>
                  </p:nvCxnSpPr>
                  <p:spPr>
                    <a:xfrm>
                      <a:off x="1904230" y="175010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6" name="Straight Connector 1765"/>
                    <p:cNvCxnSpPr/>
                    <p:nvPr/>
                  </p:nvCxnSpPr>
                  <p:spPr>
                    <a:xfrm flipH="1">
                      <a:off x="1904230" y="182633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4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63" name="Straight Connector 1762"/>
                    <p:cNvCxnSpPr/>
                    <p:nvPr/>
                  </p:nvCxnSpPr>
                  <p:spPr>
                    <a:xfrm>
                      <a:off x="1904230" y="175016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4" name="Straight Connector 1763"/>
                    <p:cNvCxnSpPr/>
                    <p:nvPr/>
                  </p:nvCxnSpPr>
                  <p:spPr>
                    <a:xfrm flipH="1">
                      <a:off x="1904230" y="182639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7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61" name="Straight Connector 1760"/>
                    <p:cNvCxnSpPr/>
                    <p:nvPr/>
                  </p:nvCxnSpPr>
                  <p:spPr>
                    <a:xfrm>
                      <a:off x="1904230" y="1751811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2" name="Straight Connector 1761"/>
                    <p:cNvCxnSpPr/>
                    <p:nvPr/>
                  </p:nvCxnSpPr>
                  <p:spPr>
                    <a:xfrm flipH="1">
                      <a:off x="1904230" y="182645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48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745" name="Oval 1744"/>
                  <p:cNvSpPr/>
                  <p:nvPr/>
                </p:nvSpPr>
                <p:spPr>
                  <a:xfrm flipV="1">
                    <a:off x="914405" y="3050793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46" name="Straight Connector 1745"/>
                  <p:cNvCxnSpPr/>
                  <p:nvPr/>
                </p:nvCxnSpPr>
                <p:spPr>
                  <a:xfrm rot="16200000" flipV="1">
                    <a:off x="906433" y="2939656"/>
                    <a:ext cx="119109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49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54" name="Straight Connector 1753"/>
                    <p:cNvCxnSpPr/>
                    <p:nvPr/>
                  </p:nvCxnSpPr>
                  <p:spPr>
                    <a:xfrm>
                      <a:off x="1905005" y="1749083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5" name="Straight Connector 1754"/>
                    <p:cNvCxnSpPr/>
                    <p:nvPr/>
                  </p:nvCxnSpPr>
                  <p:spPr>
                    <a:xfrm flipH="1">
                      <a:off x="1905005" y="1825313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58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52" name="Straight Connector 1751"/>
                    <p:cNvCxnSpPr/>
                    <p:nvPr/>
                  </p:nvCxnSpPr>
                  <p:spPr>
                    <a:xfrm>
                      <a:off x="1905005" y="1749144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3" name="Straight Connector 1752"/>
                    <p:cNvCxnSpPr/>
                    <p:nvPr/>
                  </p:nvCxnSpPr>
                  <p:spPr>
                    <a:xfrm flipH="1">
                      <a:off x="1905005" y="1825374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59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50" name="Straight Connector 1749"/>
                    <p:cNvCxnSpPr/>
                    <p:nvPr/>
                  </p:nvCxnSpPr>
                  <p:spPr>
                    <a:xfrm>
                      <a:off x="1905005" y="1752380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1" name="Straight Connector 1750"/>
                    <p:cNvCxnSpPr/>
                    <p:nvPr/>
                  </p:nvCxnSpPr>
                  <p:spPr>
                    <a:xfrm flipH="1">
                      <a:off x="1905005" y="1828610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60" name="Group 630"/>
              <p:cNvGrpSpPr>
                <a:grpSpLocks/>
              </p:cNvGrpSpPr>
              <p:nvPr/>
            </p:nvGrpSpPr>
            <p:grpSpPr bwMode="auto">
              <a:xfrm>
                <a:off x="1184415" y="976794"/>
                <a:ext cx="588620" cy="1575746"/>
                <a:chOff x="2459380" y="985409"/>
                <a:chExt cx="588620" cy="1575746"/>
              </a:xfrm>
            </p:grpSpPr>
            <p:grpSp>
              <p:nvGrpSpPr>
                <p:cNvPr id="1769" name="Group 447"/>
                <p:cNvGrpSpPr>
                  <a:grpSpLocks/>
                </p:cNvGrpSpPr>
                <p:nvPr/>
              </p:nvGrpSpPr>
              <p:grpSpPr bwMode="auto">
                <a:xfrm>
                  <a:off x="2895600" y="990600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728" name="Oval 1727"/>
                  <p:cNvSpPr/>
                  <p:nvPr/>
                </p:nvSpPr>
                <p:spPr>
                  <a:xfrm>
                    <a:off x="2486475" y="1043539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29" name="Straight Connector 1728"/>
                  <p:cNvCxnSpPr/>
                  <p:nvPr/>
                </p:nvCxnSpPr>
                <p:spPr>
                  <a:xfrm rot="5400000">
                    <a:off x="2478502" y="1237323"/>
                    <a:ext cx="119110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70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37" name="Straight Connector 1736"/>
                    <p:cNvCxnSpPr/>
                    <p:nvPr/>
                  </p:nvCxnSpPr>
                  <p:spPr>
                    <a:xfrm>
                      <a:off x="1904959" y="175187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8" name="Straight Connector 1737"/>
                    <p:cNvCxnSpPr/>
                    <p:nvPr/>
                  </p:nvCxnSpPr>
                  <p:spPr>
                    <a:xfrm flipH="1">
                      <a:off x="1904959" y="182810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71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35" name="Straight Connector 1734"/>
                    <p:cNvCxnSpPr/>
                    <p:nvPr/>
                  </p:nvCxnSpPr>
                  <p:spPr>
                    <a:xfrm>
                      <a:off x="1904959" y="175193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6" name="Straight Connector 1735"/>
                    <p:cNvCxnSpPr/>
                    <p:nvPr/>
                  </p:nvCxnSpPr>
                  <p:spPr>
                    <a:xfrm flipH="1">
                      <a:off x="1904959" y="1828166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80" name="Group 1731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33" name="Straight Connector 1732"/>
                    <p:cNvCxnSpPr/>
                    <p:nvPr/>
                  </p:nvCxnSpPr>
                  <p:spPr>
                    <a:xfrm>
                      <a:off x="1904959" y="1755173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4" name="Straight Connector 1733"/>
                    <p:cNvCxnSpPr/>
                    <p:nvPr/>
                  </p:nvCxnSpPr>
                  <p:spPr>
                    <a:xfrm flipH="1">
                      <a:off x="1904959" y="1829814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81" name="Group 446"/>
                <p:cNvGrpSpPr>
                  <a:grpSpLocks/>
                </p:cNvGrpSpPr>
                <p:nvPr/>
              </p:nvGrpSpPr>
              <p:grpSpPr bwMode="auto">
                <a:xfrm>
                  <a:off x="2895126" y="1809536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717" name="Oval 1716"/>
                  <p:cNvSpPr/>
                  <p:nvPr/>
                </p:nvSpPr>
                <p:spPr>
                  <a:xfrm flipV="1">
                    <a:off x="914833" y="3050137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718" name="Straight Connector 1717"/>
                  <p:cNvCxnSpPr/>
                  <p:nvPr/>
                </p:nvCxnSpPr>
                <p:spPr>
                  <a:xfrm rot="16200000" flipV="1">
                    <a:off x="906066" y="2938206"/>
                    <a:ext cx="120698" cy="103165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82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26" name="Straight Connector 1725"/>
                    <p:cNvCxnSpPr/>
                    <p:nvPr/>
                  </p:nvCxnSpPr>
                  <p:spPr>
                    <a:xfrm>
                      <a:off x="1905433" y="1749739"/>
                      <a:ext cx="153954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7" name="Straight Connector 1726"/>
                    <p:cNvCxnSpPr/>
                    <p:nvPr/>
                  </p:nvCxnSpPr>
                  <p:spPr>
                    <a:xfrm flipH="1">
                      <a:off x="1905433" y="1827556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91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24" name="Straight Connector 1723"/>
                    <p:cNvCxnSpPr/>
                    <p:nvPr/>
                  </p:nvCxnSpPr>
                  <p:spPr>
                    <a:xfrm>
                      <a:off x="1905433" y="1749800"/>
                      <a:ext cx="153954" cy="84170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5" name="Straight Connector 1724"/>
                    <p:cNvCxnSpPr/>
                    <p:nvPr/>
                  </p:nvCxnSpPr>
                  <p:spPr>
                    <a:xfrm flipH="1">
                      <a:off x="1905433" y="1827618"/>
                      <a:ext cx="153954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92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22" name="Straight Connector 1721"/>
                    <p:cNvCxnSpPr/>
                    <p:nvPr/>
                  </p:nvCxnSpPr>
                  <p:spPr>
                    <a:xfrm>
                      <a:off x="1905433" y="1753036"/>
                      <a:ext cx="153954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3" name="Straight Connector 1722"/>
                    <p:cNvCxnSpPr/>
                    <p:nvPr/>
                  </p:nvCxnSpPr>
                  <p:spPr>
                    <a:xfrm flipH="1">
                      <a:off x="1905433" y="1829266"/>
                      <a:ext cx="153954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93" name="Group 496"/>
                <p:cNvGrpSpPr>
                  <a:grpSpLocks/>
                </p:cNvGrpSpPr>
                <p:nvPr/>
              </p:nvGrpSpPr>
              <p:grpSpPr bwMode="auto">
                <a:xfrm>
                  <a:off x="2466010" y="987175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706" name="Oval 1705"/>
                  <p:cNvSpPr/>
                  <p:nvPr/>
                </p:nvSpPr>
                <p:spPr>
                  <a:xfrm>
                    <a:off x="2485950" y="1043788"/>
                    <a:ext cx="152366" cy="18581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cxnSp>
                <p:nvCxnSpPr>
                  <p:cNvPr id="1707" name="Straight Connector 1706"/>
                  <p:cNvCxnSpPr/>
                  <p:nvPr/>
                </p:nvCxnSpPr>
                <p:spPr>
                  <a:xfrm rot="5400000">
                    <a:off x="2477977" y="1237572"/>
                    <a:ext cx="119110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02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15" name="Straight Connector 1714"/>
                    <p:cNvCxnSpPr/>
                    <p:nvPr/>
                  </p:nvCxnSpPr>
                  <p:spPr>
                    <a:xfrm>
                      <a:off x="1904434" y="175212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6" name="Straight Connector 1715"/>
                    <p:cNvCxnSpPr/>
                    <p:nvPr/>
                  </p:nvCxnSpPr>
                  <p:spPr>
                    <a:xfrm flipH="1">
                      <a:off x="1904434" y="182835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03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13" name="Straight Connector 1712"/>
                    <p:cNvCxnSpPr/>
                    <p:nvPr/>
                  </p:nvCxnSpPr>
                  <p:spPr>
                    <a:xfrm>
                      <a:off x="1904434" y="175218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4" name="Straight Connector 1713"/>
                    <p:cNvCxnSpPr/>
                    <p:nvPr/>
                  </p:nvCxnSpPr>
                  <p:spPr>
                    <a:xfrm flipH="1">
                      <a:off x="1904434" y="1828415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0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11" name="Straight Connector 1710"/>
                    <p:cNvCxnSpPr/>
                    <p:nvPr/>
                  </p:nvCxnSpPr>
                  <p:spPr>
                    <a:xfrm>
                      <a:off x="1904434" y="175542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2" name="Straight Connector 1711"/>
                    <p:cNvCxnSpPr/>
                    <p:nvPr/>
                  </p:nvCxnSpPr>
                  <p:spPr>
                    <a:xfrm flipH="1">
                      <a:off x="1904434" y="183165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11" name="Group 508"/>
                <p:cNvGrpSpPr>
                  <a:grpSpLocks/>
                </p:cNvGrpSpPr>
                <p:nvPr/>
              </p:nvGrpSpPr>
              <p:grpSpPr bwMode="auto">
                <a:xfrm>
                  <a:off x="2687506" y="985409"/>
                  <a:ext cx="152400" cy="751619"/>
                  <a:chOff x="2486516" y="1044111"/>
                  <a:chExt cx="152400" cy="751619"/>
                </a:xfrm>
              </p:grpSpPr>
              <p:sp>
                <p:nvSpPr>
                  <p:cNvPr id="1695" name="Oval 1694"/>
                  <p:cNvSpPr/>
                  <p:nvPr/>
                </p:nvSpPr>
                <p:spPr>
                  <a:xfrm>
                    <a:off x="2486654" y="1043965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696" name="Straight Connector 1695"/>
                  <p:cNvCxnSpPr/>
                  <p:nvPr/>
                </p:nvCxnSpPr>
                <p:spPr>
                  <a:xfrm rot="5400000">
                    <a:off x="2478682" y="1237749"/>
                    <a:ext cx="119109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12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486516" y="13333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04" name="Straight Connector 1703"/>
                    <p:cNvCxnSpPr/>
                    <p:nvPr/>
                  </p:nvCxnSpPr>
                  <p:spPr>
                    <a:xfrm>
                      <a:off x="1905138" y="175230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5" name="Straight Connector 1704"/>
                    <p:cNvCxnSpPr/>
                    <p:nvPr/>
                  </p:nvCxnSpPr>
                  <p:spPr>
                    <a:xfrm flipH="1">
                      <a:off x="1905138" y="1828532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13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2486516" y="14857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02" name="Straight Connector 1701"/>
                    <p:cNvCxnSpPr/>
                    <p:nvPr/>
                  </p:nvCxnSpPr>
                  <p:spPr>
                    <a:xfrm>
                      <a:off x="1905138" y="1752362"/>
                      <a:ext cx="152366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3" name="Straight Connector 1702"/>
                    <p:cNvCxnSpPr/>
                    <p:nvPr/>
                  </p:nvCxnSpPr>
                  <p:spPr>
                    <a:xfrm flipH="1">
                      <a:off x="1905138" y="1828592"/>
                      <a:ext cx="152366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1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486516" y="1638103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700" name="Straight Connector 1699"/>
                    <p:cNvCxnSpPr/>
                    <p:nvPr/>
                  </p:nvCxnSpPr>
                  <p:spPr>
                    <a:xfrm>
                      <a:off x="1905138" y="1755599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1" name="Straight Connector 1700"/>
                    <p:cNvCxnSpPr/>
                    <p:nvPr/>
                  </p:nvCxnSpPr>
                  <p:spPr>
                    <a:xfrm flipH="1">
                      <a:off x="1905138" y="1831829"/>
                      <a:ext cx="152366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15" name="Group 532"/>
                <p:cNvGrpSpPr>
                  <a:grpSpLocks/>
                </p:cNvGrpSpPr>
                <p:nvPr/>
              </p:nvGrpSpPr>
              <p:grpSpPr bwMode="auto">
                <a:xfrm>
                  <a:off x="2459380" y="1794018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684" name="Oval 1683"/>
                  <p:cNvSpPr/>
                  <p:nvPr/>
                </p:nvSpPr>
                <p:spPr>
                  <a:xfrm flipV="1">
                    <a:off x="914115" y="3049774"/>
                    <a:ext cx="152366" cy="18422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685" name="Straight Connector 1684"/>
                  <p:cNvCxnSpPr/>
                  <p:nvPr/>
                </p:nvCxnSpPr>
                <p:spPr>
                  <a:xfrm rot="16200000" flipV="1">
                    <a:off x="906936" y="2939431"/>
                    <a:ext cx="117522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16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93" name="Straight Connector 1692"/>
                    <p:cNvCxnSpPr/>
                    <p:nvPr/>
                  </p:nvCxnSpPr>
                  <p:spPr>
                    <a:xfrm>
                      <a:off x="1904715" y="175010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4" name="Straight Connector 1693"/>
                    <p:cNvCxnSpPr/>
                    <p:nvPr/>
                  </p:nvCxnSpPr>
                  <p:spPr>
                    <a:xfrm flipH="1">
                      <a:off x="1904715" y="1826332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19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91" name="Straight Connector 1690"/>
                    <p:cNvCxnSpPr/>
                    <p:nvPr/>
                  </p:nvCxnSpPr>
                  <p:spPr>
                    <a:xfrm>
                      <a:off x="1904715" y="175016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2" name="Straight Connector 1691"/>
                    <p:cNvCxnSpPr/>
                    <p:nvPr/>
                  </p:nvCxnSpPr>
                  <p:spPr>
                    <a:xfrm flipH="1">
                      <a:off x="1904715" y="182639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20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89" name="Straight Connector 1688"/>
                    <p:cNvCxnSpPr/>
                    <p:nvPr/>
                  </p:nvCxnSpPr>
                  <p:spPr>
                    <a:xfrm>
                      <a:off x="1904715" y="1751811"/>
                      <a:ext cx="152366" cy="79406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0" name="Straight Connector 1689"/>
                    <p:cNvCxnSpPr/>
                    <p:nvPr/>
                  </p:nvCxnSpPr>
                  <p:spPr>
                    <a:xfrm flipH="1">
                      <a:off x="1904715" y="1826453"/>
                      <a:ext cx="152366" cy="80994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821" name="Group 544"/>
                <p:cNvGrpSpPr>
                  <a:grpSpLocks/>
                </p:cNvGrpSpPr>
                <p:nvPr/>
              </p:nvGrpSpPr>
              <p:grpSpPr bwMode="auto">
                <a:xfrm>
                  <a:off x="2680805" y="1797763"/>
                  <a:ext cx="152400" cy="751619"/>
                  <a:chOff x="914400" y="2481620"/>
                  <a:chExt cx="152400" cy="751619"/>
                </a:xfrm>
              </p:grpSpPr>
              <p:sp>
                <p:nvSpPr>
                  <p:cNvPr id="1673" name="Oval 1672"/>
                  <p:cNvSpPr/>
                  <p:nvPr/>
                </p:nvSpPr>
                <p:spPr>
                  <a:xfrm flipV="1">
                    <a:off x="914890" y="3050793"/>
                    <a:ext cx="152366" cy="18581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cxnSp>
                <p:nvCxnSpPr>
                  <p:cNvPr id="1674" name="Straight Connector 1673"/>
                  <p:cNvCxnSpPr/>
                  <p:nvPr/>
                </p:nvCxnSpPr>
                <p:spPr>
                  <a:xfrm rot="16200000" flipV="1">
                    <a:off x="906918" y="2939656"/>
                    <a:ext cx="119109" cy="103164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0" name="Group 69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7864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82" name="Straight Connector 1681"/>
                    <p:cNvCxnSpPr/>
                    <p:nvPr/>
                  </p:nvCxnSpPr>
                  <p:spPr>
                    <a:xfrm>
                      <a:off x="1905490" y="1749083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3" name="Straight Connector 1682"/>
                    <p:cNvCxnSpPr/>
                    <p:nvPr/>
                  </p:nvCxnSpPr>
                  <p:spPr>
                    <a:xfrm flipH="1">
                      <a:off x="1905490" y="1825313"/>
                      <a:ext cx="153953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1" name="Group 70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6340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80" name="Straight Connector 1679"/>
                    <p:cNvCxnSpPr/>
                    <p:nvPr/>
                  </p:nvCxnSpPr>
                  <p:spPr>
                    <a:xfrm>
                      <a:off x="1905490" y="1749144"/>
                      <a:ext cx="153953" cy="82582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1" name="Straight Connector 1680"/>
                    <p:cNvCxnSpPr/>
                    <p:nvPr/>
                  </p:nvCxnSpPr>
                  <p:spPr>
                    <a:xfrm flipH="1">
                      <a:off x="1905490" y="1825374"/>
                      <a:ext cx="153953" cy="84171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2" name="Group 73"/>
                  <p:cNvGrpSpPr>
                    <a:grpSpLocks/>
                  </p:cNvGrpSpPr>
                  <p:nvPr/>
                </p:nvGrpSpPr>
                <p:grpSpPr bwMode="auto">
                  <a:xfrm flipV="1">
                    <a:off x="914400" y="2481620"/>
                    <a:ext cx="151926" cy="157627"/>
                    <a:chOff x="1905000" y="1752600"/>
                    <a:chExt cx="151926" cy="157627"/>
                  </a:xfrm>
                </p:grpSpPr>
                <p:cxnSp>
                  <p:nvCxnSpPr>
                    <p:cNvPr id="1678" name="Straight Connector 1677"/>
                    <p:cNvCxnSpPr/>
                    <p:nvPr/>
                  </p:nvCxnSpPr>
                  <p:spPr>
                    <a:xfrm>
                      <a:off x="1905490" y="1752380"/>
                      <a:ext cx="153953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9" name="Straight Connector 1678"/>
                    <p:cNvCxnSpPr/>
                    <p:nvPr/>
                  </p:nvCxnSpPr>
                  <p:spPr>
                    <a:xfrm flipH="1">
                      <a:off x="1905490" y="1828610"/>
                      <a:ext cx="153953" cy="80995"/>
                    </a:xfrm>
                    <a:prstGeom prst="line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20682" name="TextBox 1661"/>
            <p:cNvSpPr txBox="1">
              <a:spLocks noChangeArrowheads="1"/>
            </p:cNvSpPr>
            <p:nvPr/>
          </p:nvSpPr>
          <p:spPr bwMode="auto">
            <a:xfrm>
              <a:off x="2387324" y="1507995"/>
              <a:ext cx="2147404" cy="370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D0D0D"/>
                  </a:solidFill>
                  <a:latin typeface="Calibri" pitchFamily="-109" charset="0"/>
                </a:rPr>
                <a:t>+   +   +   +   +   +   +  +   </a:t>
              </a:r>
            </a:p>
          </p:txBody>
        </p:sp>
        <p:sp>
          <p:nvSpPr>
            <p:cNvPr id="20683" name="TextBox 1662"/>
            <p:cNvSpPr txBox="1">
              <a:spLocks noChangeArrowheads="1"/>
            </p:cNvSpPr>
            <p:nvPr/>
          </p:nvSpPr>
          <p:spPr bwMode="auto">
            <a:xfrm>
              <a:off x="2361930" y="3193000"/>
              <a:ext cx="2096615" cy="370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D0D0D"/>
                  </a:solidFill>
                  <a:latin typeface="Calibri" pitchFamily="-109" charset="0"/>
                </a:rPr>
                <a:t>_  _  _   _   _   _   _   _    </a:t>
              </a:r>
            </a:p>
          </p:txBody>
        </p:sp>
      </p:grpSp>
      <p:grpSp>
        <p:nvGrpSpPr>
          <p:cNvPr id="483" name="Group 2105"/>
          <p:cNvGrpSpPr>
            <a:grpSpLocks/>
          </p:cNvGrpSpPr>
          <p:nvPr/>
        </p:nvGrpSpPr>
        <p:grpSpPr bwMode="auto">
          <a:xfrm>
            <a:off x="7678738" y="1789113"/>
            <a:ext cx="1219200" cy="1576387"/>
            <a:chOff x="7679489" y="1789520"/>
            <a:chExt cx="1219200" cy="1575746"/>
          </a:xfrm>
        </p:grpSpPr>
        <p:grpSp>
          <p:nvGrpSpPr>
            <p:cNvPr id="484" name="Group 557"/>
            <p:cNvGrpSpPr>
              <a:grpSpLocks/>
            </p:cNvGrpSpPr>
            <p:nvPr/>
          </p:nvGrpSpPr>
          <p:grpSpPr bwMode="auto">
            <a:xfrm>
              <a:off x="8310069" y="1789520"/>
              <a:ext cx="588620" cy="1575746"/>
              <a:chOff x="2459380" y="985409"/>
              <a:chExt cx="588620" cy="1575746"/>
            </a:xfrm>
          </p:grpSpPr>
          <p:grpSp>
            <p:nvGrpSpPr>
              <p:cNvPr id="485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2023" name="Oval 2022"/>
                <p:cNvSpPr/>
                <p:nvPr/>
              </p:nvSpPr>
              <p:spPr>
                <a:xfrm>
                  <a:off x="2486516" y="1043680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024" name="Straight Connector 2023"/>
                <p:cNvCxnSpPr/>
                <p:nvPr/>
              </p:nvCxnSpPr>
              <p:spPr>
                <a:xfrm rot="5400000">
                  <a:off x="2478603" y="1237255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6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32" name="Straight Connector 2031"/>
                  <p:cNvCxnSpPr/>
                  <p:nvPr/>
                </p:nvCxnSpPr>
                <p:spPr>
                  <a:xfrm>
                    <a:off x="1905000" y="1750198"/>
                    <a:ext cx="152400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3" name="Straight Connector 2032"/>
                  <p:cNvCxnSpPr/>
                  <p:nvPr/>
                </p:nvCxnSpPr>
                <p:spPr>
                  <a:xfrm flipH="1">
                    <a:off x="1905000" y="18279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7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30" name="Straight Connector 2029"/>
                  <p:cNvCxnSpPr/>
                  <p:nvPr/>
                </p:nvCxnSpPr>
                <p:spPr>
                  <a:xfrm>
                    <a:off x="1905000" y="1750136"/>
                    <a:ext cx="152400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1" name="Straight Connector 2030"/>
                  <p:cNvCxnSpPr/>
                  <p:nvPr/>
                </p:nvCxnSpPr>
                <p:spPr>
                  <a:xfrm flipH="1">
                    <a:off x="1905000" y="1827891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8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28" name="Straight Connector 2027"/>
                  <p:cNvCxnSpPr/>
                  <p:nvPr/>
                </p:nvCxnSpPr>
                <p:spPr>
                  <a:xfrm>
                    <a:off x="1905000" y="175324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9" name="Straight Connector 2028"/>
                  <p:cNvCxnSpPr/>
                  <p:nvPr/>
                </p:nvCxnSpPr>
                <p:spPr>
                  <a:xfrm flipH="1">
                    <a:off x="1905000" y="1829417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9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2012" name="Oval 2011"/>
                <p:cNvSpPr/>
                <p:nvPr/>
              </p:nvSpPr>
              <p:spPr>
                <a:xfrm flipV="1">
                  <a:off x="914874" y="3047578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013" name="Straight Connector 2012"/>
                <p:cNvCxnSpPr/>
                <p:nvPr/>
              </p:nvCxnSpPr>
              <p:spPr>
                <a:xfrm rot="16200000" flipV="1">
                  <a:off x="906960" y="2936477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0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21" name="Straight Connector 2020"/>
                  <p:cNvCxnSpPr/>
                  <p:nvPr/>
                </p:nvCxnSpPr>
                <p:spPr>
                  <a:xfrm>
                    <a:off x="1905474" y="1752215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2" name="Straight Connector 2021"/>
                  <p:cNvCxnSpPr/>
                  <p:nvPr/>
                </p:nvCxnSpPr>
                <p:spPr>
                  <a:xfrm flipH="1">
                    <a:off x="1905474" y="1828384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1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19" name="Straight Connector 2018"/>
                  <p:cNvCxnSpPr/>
                  <p:nvPr/>
                </p:nvCxnSpPr>
                <p:spPr>
                  <a:xfrm>
                    <a:off x="1905474" y="1752153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0" name="Straight Connector 2019"/>
                  <p:cNvCxnSpPr/>
                  <p:nvPr/>
                </p:nvCxnSpPr>
                <p:spPr>
                  <a:xfrm flipH="1">
                    <a:off x="1905474" y="1828322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2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17" name="Straight Connector 2016"/>
                  <p:cNvCxnSpPr/>
                  <p:nvPr/>
                </p:nvCxnSpPr>
                <p:spPr>
                  <a:xfrm>
                    <a:off x="1905474" y="1755265"/>
                    <a:ext cx="153987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8" name="Straight Connector 2017"/>
                  <p:cNvCxnSpPr/>
                  <p:nvPr/>
                </p:nvCxnSpPr>
                <p:spPr>
                  <a:xfrm flipH="1">
                    <a:off x="1905474" y="1831434"/>
                    <a:ext cx="153987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3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2001" name="Oval 2000"/>
                <p:cNvSpPr/>
                <p:nvPr/>
              </p:nvSpPr>
              <p:spPr>
                <a:xfrm>
                  <a:off x="2485893" y="104393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2002" name="Straight Connector 2001"/>
                <p:cNvCxnSpPr/>
                <p:nvPr/>
              </p:nvCxnSpPr>
              <p:spPr>
                <a:xfrm rot="5400000">
                  <a:off x="2477980" y="1237506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4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10" name="Straight Connector 2009"/>
                  <p:cNvCxnSpPr/>
                  <p:nvPr/>
                </p:nvCxnSpPr>
                <p:spPr>
                  <a:xfrm>
                    <a:off x="1904377" y="175203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1" name="Straight Connector 2010"/>
                  <p:cNvCxnSpPr/>
                  <p:nvPr/>
                </p:nvCxnSpPr>
                <p:spPr>
                  <a:xfrm flipH="1">
                    <a:off x="1904377" y="182820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5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08" name="Straight Connector 2007"/>
                  <p:cNvCxnSpPr/>
                  <p:nvPr/>
                </p:nvCxnSpPr>
                <p:spPr>
                  <a:xfrm>
                    <a:off x="1904377" y="175197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9" name="Straight Connector 2008"/>
                  <p:cNvCxnSpPr/>
                  <p:nvPr/>
                </p:nvCxnSpPr>
                <p:spPr>
                  <a:xfrm flipH="1">
                    <a:off x="1904377" y="182814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6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2006" name="Straight Connector 2005"/>
                  <p:cNvCxnSpPr/>
                  <p:nvPr/>
                </p:nvCxnSpPr>
                <p:spPr>
                  <a:xfrm>
                    <a:off x="1904377" y="1755085"/>
                    <a:ext cx="152400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7" name="Straight Connector 2006"/>
                  <p:cNvCxnSpPr/>
                  <p:nvPr/>
                </p:nvCxnSpPr>
                <p:spPr>
                  <a:xfrm flipH="1">
                    <a:off x="1904377" y="182966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7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1990" name="Oval 1989"/>
                <p:cNvSpPr/>
                <p:nvPr/>
              </p:nvSpPr>
              <p:spPr>
                <a:xfrm>
                  <a:off x="2486647" y="104411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91" name="Straight Connector 1990"/>
                <p:cNvCxnSpPr/>
                <p:nvPr/>
              </p:nvCxnSpPr>
              <p:spPr>
                <a:xfrm rot="5400000">
                  <a:off x="2478733" y="1237686"/>
                  <a:ext cx="119015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99" name="Straight Connector 1998"/>
                  <p:cNvCxnSpPr/>
                  <p:nvPr/>
                </p:nvCxnSpPr>
                <p:spPr>
                  <a:xfrm>
                    <a:off x="1905131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0" name="Straight Connector 1999"/>
                  <p:cNvCxnSpPr/>
                  <p:nvPr/>
                </p:nvCxnSpPr>
                <p:spPr>
                  <a:xfrm flipH="1">
                    <a:off x="1905131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97" name="Straight Connector 1996"/>
                  <p:cNvCxnSpPr/>
                  <p:nvPr/>
                </p:nvCxnSpPr>
                <p:spPr>
                  <a:xfrm>
                    <a:off x="1905131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8" name="Straight Connector 1997"/>
                  <p:cNvCxnSpPr/>
                  <p:nvPr/>
                </p:nvCxnSpPr>
                <p:spPr>
                  <a:xfrm flipH="1">
                    <a:off x="1905131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95" name="Straight Connector 1994"/>
                  <p:cNvCxnSpPr/>
                  <p:nvPr/>
                </p:nvCxnSpPr>
                <p:spPr>
                  <a:xfrm>
                    <a:off x="1905131" y="1755265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6" name="Straight Connector 1995"/>
                  <p:cNvCxnSpPr/>
                  <p:nvPr/>
                </p:nvCxnSpPr>
                <p:spPr>
                  <a:xfrm flipH="1">
                    <a:off x="1905131" y="1831434"/>
                    <a:ext cx="152400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9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1979" name="Oval 1978"/>
                <p:cNvSpPr/>
                <p:nvPr/>
              </p:nvSpPr>
              <p:spPr>
                <a:xfrm flipV="1">
                  <a:off x="914057" y="3047227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80" name="Straight Connector 1979"/>
                <p:cNvCxnSpPr/>
                <p:nvPr/>
              </p:nvCxnSpPr>
              <p:spPr>
                <a:xfrm rot="16200000" flipV="1">
                  <a:off x="906937" y="2936920"/>
                  <a:ext cx="117427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30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88" name="Straight Connector 1987"/>
                  <p:cNvCxnSpPr/>
                  <p:nvPr/>
                </p:nvCxnSpPr>
                <p:spPr>
                  <a:xfrm>
                    <a:off x="1904657" y="1752566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/>
                  <p:cNvCxnSpPr/>
                  <p:nvPr/>
                </p:nvCxnSpPr>
                <p:spPr>
                  <a:xfrm flipH="1">
                    <a:off x="1904657" y="1828735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1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86" name="Straight Connector 1985"/>
                  <p:cNvCxnSpPr/>
                  <p:nvPr/>
                </p:nvCxnSpPr>
                <p:spPr>
                  <a:xfrm>
                    <a:off x="1904657" y="1752504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/>
                  <p:cNvCxnSpPr/>
                  <p:nvPr/>
                </p:nvCxnSpPr>
                <p:spPr>
                  <a:xfrm flipH="1">
                    <a:off x="1904657" y="1828673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2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84" name="Straight Connector 1983"/>
                  <p:cNvCxnSpPr/>
                  <p:nvPr/>
                </p:nvCxnSpPr>
                <p:spPr>
                  <a:xfrm>
                    <a:off x="1904657" y="1752442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5" name="Straight Connector 1984"/>
                  <p:cNvCxnSpPr/>
                  <p:nvPr/>
                </p:nvCxnSpPr>
                <p:spPr>
                  <a:xfrm flipH="1">
                    <a:off x="1904657" y="1828611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41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1968" name="Oval 1967"/>
                <p:cNvSpPr/>
                <p:nvPr/>
              </p:nvSpPr>
              <p:spPr>
                <a:xfrm flipV="1">
                  <a:off x="914882" y="3048242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69" name="Straight Connector 1968"/>
                <p:cNvCxnSpPr/>
                <p:nvPr/>
              </p:nvCxnSpPr>
              <p:spPr>
                <a:xfrm rot="16200000" flipV="1">
                  <a:off x="906969" y="2937142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4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77" name="Straight Connector 1976"/>
                  <p:cNvCxnSpPr/>
                  <p:nvPr/>
                </p:nvCxnSpPr>
                <p:spPr>
                  <a:xfrm>
                    <a:off x="1905482" y="1749963"/>
                    <a:ext cx="153988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8" name="Straight Connector 1977"/>
                  <p:cNvCxnSpPr/>
                  <p:nvPr/>
                </p:nvCxnSpPr>
                <p:spPr>
                  <a:xfrm flipH="1">
                    <a:off x="1905482" y="1827719"/>
                    <a:ext cx="153988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75" name="Straight Connector 1974"/>
                  <p:cNvCxnSpPr/>
                  <p:nvPr/>
                </p:nvCxnSpPr>
                <p:spPr>
                  <a:xfrm>
                    <a:off x="1905482" y="1749901"/>
                    <a:ext cx="153988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/>
                  <p:cNvCxnSpPr/>
                  <p:nvPr/>
                </p:nvCxnSpPr>
                <p:spPr>
                  <a:xfrm flipH="1">
                    <a:off x="1905482" y="1827657"/>
                    <a:ext cx="153988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52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73" name="Straight Connector 1972"/>
                  <p:cNvCxnSpPr/>
                  <p:nvPr/>
                </p:nvCxnSpPr>
                <p:spPr>
                  <a:xfrm>
                    <a:off x="1905482" y="1753013"/>
                    <a:ext cx="153988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4" name="Straight Connector 1973"/>
                  <p:cNvCxnSpPr/>
                  <p:nvPr/>
                </p:nvCxnSpPr>
                <p:spPr>
                  <a:xfrm flipH="1">
                    <a:off x="1905482" y="1829182"/>
                    <a:ext cx="153988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853" name="Group 630"/>
            <p:cNvGrpSpPr>
              <a:grpSpLocks/>
            </p:cNvGrpSpPr>
            <p:nvPr/>
          </p:nvGrpSpPr>
          <p:grpSpPr bwMode="auto">
            <a:xfrm>
              <a:off x="7679489" y="1789520"/>
              <a:ext cx="588620" cy="1575746"/>
              <a:chOff x="2459380" y="985409"/>
              <a:chExt cx="588620" cy="1575746"/>
            </a:xfrm>
          </p:grpSpPr>
          <p:grpSp>
            <p:nvGrpSpPr>
              <p:cNvPr id="1854" name="Group 447"/>
              <p:cNvGrpSpPr>
                <a:grpSpLocks/>
              </p:cNvGrpSpPr>
              <p:nvPr/>
            </p:nvGrpSpPr>
            <p:grpSpPr bwMode="auto">
              <a:xfrm>
                <a:off x="2895600" y="990600"/>
                <a:ext cx="152400" cy="751619"/>
                <a:chOff x="2486516" y="1044111"/>
                <a:chExt cx="152400" cy="751619"/>
              </a:xfrm>
            </p:grpSpPr>
            <p:sp>
              <p:nvSpPr>
                <p:cNvPr id="1951" name="Oval 1950"/>
                <p:cNvSpPr/>
                <p:nvPr/>
              </p:nvSpPr>
              <p:spPr>
                <a:xfrm>
                  <a:off x="2486858" y="1043680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52" name="Straight Connector 1951"/>
                <p:cNvCxnSpPr/>
                <p:nvPr/>
              </p:nvCxnSpPr>
              <p:spPr>
                <a:xfrm rot="5400000">
                  <a:off x="2478945" y="1237255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2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60" name="Straight Connector 1959"/>
                  <p:cNvCxnSpPr/>
                  <p:nvPr/>
                </p:nvCxnSpPr>
                <p:spPr>
                  <a:xfrm>
                    <a:off x="1905342" y="1750198"/>
                    <a:ext cx="153988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1" name="Straight Connector 1960"/>
                  <p:cNvCxnSpPr/>
                  <p:nvPr/>
                </p:nvCxnSpPr>
                <p:spPr>
                  <a:xfrm flipH="1">
                    <a:off x="1905342" y="1827953"/>
                    <a:ext cx="153988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58" name="Straight Connector 1957"/>
                  <p:cNvCxnSpPr/>
                  <p:nvPr/>
                </p:nvCxnSpPr>
                <p:spPr>
                  <a:xfrm>
                    <a:off x="1905342" y="1750136"/>
                    <a:ext cx="153988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9" name="Straight Connector 1958"/>
                  <p:cNvCxnSpPr/>
                  <p:nvPr/>
                </p:nvCxnSpPr>
                <p:spPr>
                  <a:xfrm flipH="1">
                    <a:off x="1905342" y="1827891"/>
                    <a:ext cx="153988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Group 1954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56" name="Straight Connector 1955"/>
                  <p:cNvCxnSpPr/>
                  <p:nvPr/>
                </p:nvCxnSpPr>
                <p:spPr>
                  <a:xfrm>
                    <a:off x="1905342" y="1753248"/>
                    <a:ext cx="153988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Connector 1956"/>
                  <p:cNvCxnSpPr/>
                  <p:nvPr/>
                </p:nvCxnSpPr>
                <p:spPr>
                  <a:xfrm flipH="1">
                    <a:off x="1905342" y="1829417"/>
                    <a:ext cx="153988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1" name="Group 446"/>
              <p:cNvGrpSpPr>
                <a:grpSpLocks/>
              </p:cNvGrpSpPr>
              <p:nvPr/>
            </p:nvGrpSpPr>
            <p:grpSpPr bwMode="auto">
              <a:xfrm>
                <a:off x="2895126" y="1809536"/>
                <a:ext cx="152400" cy="751619"/>
                <a:chOff x="914400" y="2481620"/>
                <a:chExt cx="152400" cy="751619"/>
              </a:xfrm>
            </p:grpSpPr>
            <p:sp>
              <p:nvSpPr>
                <p:cNvPr id="1940" name="Oval 1939"/>
                <p:cNvSpPr/>
                <p:nvPr/>
              </p:nvSpPr>
              <p:spPr>
                <a:xfrm flipV="1">
                  <a:off x="916804" y="3047578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41" name="Straight Connector 1940"/>
                <p:cNvCxnSpPr/>
                <p:nvPr/>
              </p:nvCxnSpPr>
              <p:spPr>
                <a:xfrm rot="16200000" flipV="1">
                  <a:off x="908890" y="2936477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2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49" name="Straight Connector 1948"/>
                  <p:cNvCxnSpPr/>
                  <p:nvPr/>
                </p:nvCxnSpPr>
                <p:spPr>
                  <a:xfrm>
                    <a:off x="1907404" y="175221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0" name="Straight Connector 1949"/>
                  <p:cNvCxnSpPr/>
                  <p:nvPr/>
                </p:nvCxnSpPr>
                <p:spPr>
                  <a:xfrm flipH="1">
                    <a:off x="1907404" y="182838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3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47" name="Straight Connector 1946"/>
                  <p:cNvCxnSpPr/>
                  <p:nvPr/>
                </p:nvCxnSpPr>
                <p:spPr>
                  <a:xfrm>
                    <a:off x="1907404" y="175215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8" name="Straight Connector 1947"/>
                  <p:cNvCxnSpPr/>
                  <p:nvPr/>
                </p:nvCxnSpPr>
                <p:spPr>
                  <a:xfrm flipH="1">
                    <a:off x="1907404" y="182832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45" name="Straight Connector 1944"/>
                  <p:cNvCxnSpPr/>
                  <p:nvPr/>
                </p:nvCxnSpPr>
                <p:spPr>
                  <a:xfrm>
                    <a:off x="1907404" y="1755265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6" name="Straight Connector 1945"/>
                  <p:cNvCxnSpPr/>
                  <p:nvPr/>
                </p:nvCxnSpPr>
                <p:spPr>
                  <a:xfrm flipH="1">
                    <a:off x="1907404" y="1831434"/>
                    <a:ext cx="152400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5" name="Group 496"/>
              <p:cNvGrpSpPr>
                <a:grpSpLocks/>
              </p:cNvGrpSpPr>
              <p:nvPr/>
            </p:nvGrpSpPr>
            <p:grpSpPr bwMode="auto">
              <a:xfrm>
                <a:off x="2466010" y="987175"/>
                <a:ext cx="152400" cy="751619"/>
                <a:chOff x="2486516" y="1044111"/>
                <a:chExt cx="152400" cy="751619"/>
              </a:xfrm>
            </p:grpSpPr>
            <p:sp>
              <p:nvSpPr>
                <p:cNvPr id="1929" name="Oval 1928"/>
                <p:cNvSpPr/>
                <p:nvPr/>
              </p:nvSpPr>
              <p:spPr>
                <a:xfrm>
                  <a:off x="2486236" y="1043931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cxnSp>
              <p:nvCxnSpPr>
                <p:cNvPr id="1930" name="Straight Connector 1929"/>
                <p:cNvCxnSpPr/>
                <p:nvPr/>
              </p:nvCxnSpPr>
              <p:spPr>
                <a:xfrm rot="5400000">
                  <a:off x="2478323" y="1237506"/>
                  <a:ext cx="119014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6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38" name="Straight Connector 1937"/>
                  <p:cNvCxnSpPr/>
                  <p:nvPr/>
                </p:nvCxnSpPr>
                <p:spPr>
                  <a:xfrm>
                    <a:off x="1904720" y="1752035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9" name="Straight Connector 1938"/>
                  <p:cNvCxnSpPr/>
                  <p:nvPr/>
                </p:nvCxnSpPr>
                <p:spPr>
                  <a:xfrm flipH="1">
                    <a:off x="1904720" y="1828204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7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36" name="Straight Connector 1935"/>
                  <p:cNvCxnSpPr/>
                  <p:nvPr/>
                </p:nvCxnSpPr>
                <p:spPr>
                  <a:xfrm>
                    <a:off x="1904720" y="1751973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7" name="Straight Connector 1936"/>
                  <p:cNvCxnSpPr/>
                  <p:nvPr/>
                </p:nvCxnSpPr>
                <p:spPr>
                  <a:xfrm flipH="1">
                    <a:off x="1904720" y="1828142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8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34" name="Straight Connector 1933"/>
                  <p:cNvCxnSpPr/>
                  <p:nvPr/>
                </p:nvCxnSpPr>
                <p:spPr>
                  <a:xfrm>
                    <a:off x="1904720" y="1755085"/>
                    <a:ext cx="152400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5" name="Straight Connector 1934"/>
                  <p:cNvCxnSpPr/>
                  <p:nvPr/>
                </p:nvCxnSpPr>
                <p:spPr>
                  <a:xfrm flipH="1">
                    <a:off x="1904720" y="1829668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9" name="Group 508"/>
              <p:cNvGrpSpPr>
                <a:grpSpLocks/>
              </p:cNvGrpSpPr>
              <p:nvPr/>
            </p:nvGrpSpPr>
            <p:grpSpPr bwMode="auto">
              <a:xfrm>
                <a:off x="2687506" y="985409"/>
                <a:ext cx="152400" cy="751619"/>
                <a:chOff x="2486516" y="1044111"/>
                <a:chExt cx="152400" cy="751619"/>
              </a:xfrm>
            </p:grpSpPr>
            <p:sp>
              <p:nvSpPr>
                <p:cNvPr id="1918" name="Oval 1917"/>
                <p:cNvSpPr/>
                <p:nvPr/>
              </p:nvSpPr>
              <p:spPr>
                <a:xfrm>
                  <a:off x="2486990" y="1044111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19" name="Straight Connector 1918"/>
                <p:cNvCxnSpPr/>
                <p:nvPr/>
              </p:nvCxnSpPr>
              <p:spPr>
                <a:xfrm rot="5400000">
                  <a:off x="2479076" y="1237686"/>
                  <a:ext cx="119015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0" name="Group 69"/>
                <p:cNvGrpSpPr>
                  <a:grpSpLocks/>
                </p:cNvGrpSpPr>
                <p:nvPr/>
              </p:nvGrpSpPr>
              <p:grpSpPr bwMode="auto">
                <a:xfrm>
                  <a:off x="2486516" y="13333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27" name="Straight Connector 1926"/>
                  <p:cNvCxnSpPr/>
                  <p:nvPr/>
                </p:nvCxnSpPr>
                <p:spPr>
                  <a:xfrm>
                    <a:off x="1905474" y="1752215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8" name="Straight Connector 1927"/>
                  <p:cNvCxnSpPr/>
                  <p:nvPr/>
                </p:nvCxnSpPr>
                <p:spPr>
                  <a:xfrm flipH="1">
                    <a:off x="1905474" y="1828384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1" name="Group 70"/>
                <p:cNvGrpSpPr>
                  <a:grpSpLocks/>
                </p:cNvGrpSpPr>
                <p:nvPr/>
              </p:nvGrpSpPr>
              <p:grpSpPr bwMode="auto">
                <a:xfrm>
                  <a:off x="2486516" y="14857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25" name="Straight Connector 1924"/>
                  <p:cNvCxnSpPr/>
                  <p:nvPr/>
                </p:nvCxnSpPr>
                <p:spPr>
                  <a:xfrm>
                    <a:off x="1905474" y="1752153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6" name="Straight Connector 1925"/>
                  <p:cNvCxnSpPr/>
                  <p:nvPr/>
                </p:nvCxnSpPr>
                <p:spPr>
                  <a:xfrm flipH="1">
                    <a:off x="1905474" y="1828322"/>
                    <a:ext cx="153987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2" name="Group 73"/>
                <p:cNvGrpSpPr>
                  <a:grpSpLocks/>
                </p:cNvGrpSpPr>
                <p:nvPr/>
              </p:nvGrpSpPr>
              <p:grpSpPr bwMode="auto">
                <a:xfrm>
                  <a:off x="2486516" y="1638103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23" name="Straight Connector 1922"/>
                  <p:cNvCxnSpPr/>
                  <p:nvPr/>
                </p:nvCxnSpPr>
                <p:spPr>
                  <a:xfrm>
                    <a:off x="1905474" y="1755265"/>
                    <a:ext cx="153987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4" name="Straight Connector 1923"/>
                  <p:cNvCxnSpPr/>
                  <p:nvPr/>
                </p:nvCxnSpPr>
                <p:spPr>
                  <a:xfrm flipH="1">
                    <a:off x="1905474" y="1831434"/>
                    <a:ext cx="153987" cy="7934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3" name="Group 532"/>
              <p:cNvGrpSpPr>
                <a:grpSpLocks/>
              </p:cNvGrpSpPr>
              <p:nvPr/>
            </p:nvGrpSpPr>
            <p:grpSpPr bwMode="auto">
              <a:xfrm>
                <a:off x="2459380" y="1794018"/>
                <a:ext cx="152400" cy="751619"/>
                <a:chOff x="914400" y="2481620"/>
                <a:chExt cx="152400" cy="751619"/>
              </a:xfrm>
            </p:grpSpPr>
            <p:sp>
              <p:nvSpPr>
                <p:cNvPr id="1907" name="Oval 1906"/>
                <p:cNvSpPr/>
                <p:nvPr/>
              </p:nvSpPr>
              <p:spPr>
                <a:xfrm flipV="1">
                  <a:off x="914400" y="3047227"/>
                  <a:ext cx="152400" cy="185661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908" name="Straight Connector 1907"/>
                <p:cNvCxnSpPr/>
                <p:nvPr/>
              </p:nvCxnSpPr>
              <p:spPr>
                <a:xfrm rot="16200000" flipV="1">
                  <a:off x="907280" y="2936920"/>
                  <a:ext cx="117427" cy="103187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6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16" name="Straight Connector 1915"/>
                  <p:cNvCxnSpPr/>
                  <p:nvPr/>
                </p:nvCxnSpPr>
                <p:spPr>
                  <a:xfrm>
                    <a:off x="1905000" y="1752566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/>
                  <p:cNvCxnSpPr/>
                  <p:nvPr/>
                </p:nvCxnSpPr>
                <p:spPr>
                  <a:xfrm flipH="1">
                    <a:off x="1905000" y="1828735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14" name="Straight Connector 1913"/>
                  <p:cNvCxnSpPr/>
                  <p:nvPr/>
                </p:nvCxnSpPr>
                <p:spPr>
                  <a:xfrm>
                    <a:off x="1905000" y="1752504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/>
                  <p:cNvCxnSpPr/>
                  <p:nvPr/>
                </p:nvCxnSpPr>
                <p:spPr>
                  <a:xfrm flipH="1">
                    <a:off x="1905000" y="1828673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12" name="Straight Connector 1911"/>
                  <p:cNvCxnSpPr/>
                  <p:nvPr/>
                </p:nvCxnSpPr>
                <p:spPr>
                  <a:xfrm>
                    <a:off x="1905000" y="1752442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/>
                  <p:cNvCxnSpPr/>
                  <p:nvPr/>
                </p:nvCxnSpPr>
                <p:spPr>
                  <a:xfrm flipH="1">
                    <a:off x="1905000" y="1828611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63" name="Group 544"/>
              <p:cNvGrpSpPr>
                <a:grpSpLocks/>
              </p:cNvGrpSpPr>
              <p:nvPr/>
            </p:nvGrpSpPr>
            <p:grpSpPr bwMode="auto">
              <a:xfrm>
                <a:off x="2680805" y="1797763"/>
                <a:ext cx="152400" cy="751619"/>
                <a:chOff x="914400" y="2481620"/>
                <a:chExt cx="152400" cy="751619"/>
              </a:xfrm>
            </p:grpSpPr>
            <p:sp>
              <p:nvSpPr>
                <p:cNvPr id="1896" name="Oval 1895"/>
                <p:cNvSpPr/>
                <p:nvPr/>
              </p:nvSpPr>
              <p:spPr>
                <a:xfrm flipV="1">
                  <a:off x="916812" y="3048242"/>
                  <a:ext cx="152400" cy="18566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1897" name="Straight Connector 1896"/>
                <p:cNvCxnSpPr/>
                <p:nvPr/>
              </p:nvCxnSpPr>
              <p:spPr>
                <a:xfrm rot="16200000" flipV="1">
                  <a:off x="908899" y="2937142"/>
                  <a:ext cx="119014" cy="103188"/>
                </a:xfrm>
                <a:prstGeom prst="line">
                  <a:avLst/>
                </a:prstGeom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64" name="Group 69"/>
                <p:cNvGrpSpPr>
                  <a:grpSpLocks/>
                </p:cNvGrpSpPr>
                <p:nvPr/>
              </p:nvGrpSpPr>
              <p:grpSpPr bwMode="auto">
                <a:xfrm flipV="1">
                  <a:off x="914400" y="27864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05" name="Straight Connector 1904"/>
                  <p:cNvCxnSpPr/>
                  <p:nvPr/>
                </p:nvCxnSpPr>
                <p:spPr>
                  <a:xfrm>
                    <a:off x="1907412" y="1749963"/>
                    <a:ext cx="152400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/>
                  <p:cNvCxnSpPr/>
                  <p:nvPr/>
                </p:nvCxnSpPr>
                <p:spPr>
                  <a:xfrm flipH="1">
                    <a:off x="1907412" y="1827719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65" name="Group 70"/>
                <p:cNvGrpSpPr>
                  <a:grpSpLocks/>
                </p:cNvGrpSpPr>
                <p:nvPr/>
              </p:nvGrpSpPr>
              <p:grpSpPr bwMode="auto">
                <a:xfrm flipV="1">
                  <a:off x="914400" y="26340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03" name="Straight Connector 1902"/>
                  <p:cNvCxnSpPr/>
                  <p:nvPr/>
                </p:nvCxnSpPr>
                <p:spPr>
                  <a:xfrm>
                    <a:off x="1907412" y="1749901"/>
                    <a:ext cx="152400" cy="84103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4" name="Straight Connector 1903"/>
                  <p:cNvCxnSpPr/>
                  <p:nvPr/>
                </p:nvCxnSpPr>
                <p:spPr>
                  <a:xfrm flipH="1">
                    <a:off x="1907412" y="1827657"/>
                    <a:ext cx="152400" cy="82516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4" name="Group 73"/>
                <p:cNvGrpSpPr>
                  <a:grpSpLocks/>
                </p:cNvGrpSpPr>
                <p:nvPr/>
              </p:nvGrpSpPr>
              <p:grpSpPr bwMode="auto">
                <a:xfrm flipV="1">
                  <a:off x="914400" y="2481620"/>
                  <a:ext cx="151926" cy="157627"/>
                  <a:chOff x="1905000" y="1752600"/>
                  <a:chExt cx="151926" cy="157627"/>
                </a:xfrm>
              </p:grpSpPr>
              <p:cxnSp>
                <p:nvCxnSpPr>
                  <p:cNvPr id="1901" name="Straight Connector 1900"/>
                  <p:cNvCxnSpPr/>
                  <p:nvPr/>
                </p:nvCxnSpPr>
                <p:spPr>
                  <a:xfrm>
                    <a:off x="1907412" y="1753013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2" name="Straight Connector 1901"/>
                  <p:cNvCxnSpPr/>
                  <p:nvPr/>
                </p:nvCxnSpPr>
                <p:spPr>
                  <a:xfrm flipH="1">
                    <a:off x="1907412" y="1829182"/>
                    <a:ext cx="152400" cy="80929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0527" name="TextBox 1884"/>
          <p:cNvSpPr txBox="1">
            <a:spLocks noChangeArrowheads="1"/>
          </p:cNvSpPr>
          <p:nvPr/>
        </p:nvSpPr>
        <p:spPr bwMode="auto">
          <a:xfrm>
            <a:off x="7631113" y="1489075"/>
            <a:ext cx="1390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 pitchFamily="-109" charset="0"/>
              </a:rPr>
              <a:t>+   +   +   +   +     </a:t>
            </a:r>
          </a:p>
        </p:txBody>
      </p:sp>
      <p:sp>
        <p:nvSpPr>
          <p:cNvPr id="20528" name="TextBox 1885"/>
          <p:cNvSpPr txBox="1">
            <a:spLocks noChangeArrowheads="1"/>
          </p:cNvSpPr>
          <p:nvPr/>
        </p:nvSpPr>
        <p:spPr bwMode="auto">
          <a:xfrm>
            <a:off x="7688263" y="3189288"/>
            <a:ext cx="1289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D0D0D"/>
                </a:solidFill>
                <a:latin typeface="Calibri" pitchFamily="-109" charset="0"/>
              </a:rPr>
              <a:t>_  _  _   _   _          </a:t>
            </a:r>
          </a:p>
        </p:txBody>
      </p:sp>
      <p:grpSp>
        <p:nvGrpSpPr>
          <p:cNvPr id="1875" name="Group 2112"/>
          <p:cNvGrpSpPr>
            <a:grpSpLocks/>
          </p:cNvGrpSpPr>
          <p:nvPr/>
        </p:nvGrpSpPr>
        <p:grpSpPr bwMode="auto">
          <a:xfrm>
            <a:off x="533400" y="6019800"/>
            <a:ext cx="7932738" cy="1027113"/>
            <a:chOff x="664820" y="6019800"/>
            <a:chExt cx="7931975" cy="1027332"/>
          </a:xfrm>
        </p:grpSpPr>
        <p:sp>
          <p:nvSpPr>
            <p:cNvPr id="20530" name="TextBox 2109"/>
            <p:cNvSpPr txBox="1">
              <a:spLocks noChangeArrowheads="1"/>
            </p:cNvSpPr>
            <p:nvPr/>
          </p:nvSpPr>
          <p:spPr bwMode="auto">
            <a:xfrm>
              <a:off x="5913372" y="6400801"/>
              <a:ext cx="86842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Calibri" pitchFamily="-109" charset="0"/>
                </a:rPr>
                <a:t>[X]</a:t>
              </a:r>
              <a:r>
                <a:rPr lang="en-US" sz="2400" baseline="-25000">
                  <a:solidFill>
                    <a:srgbClr val="008000"/>
                  </a:solidFill>
                  <a:latin typeface="Calibri" pitchFamily="-109" charset="0"/>
                </a:rPr>
                <a:t>in</a:t>
              </a:r>
            </a:p>
            <a:p>
              <a:endParaRPr lang="en-US">
                <a:solidFill>
                  <a:srgbClr val="008000"/>
                </a:solidFill>
                <a:latin typeface="Calibri" pitchFamily="-109" charset="0"/>
              </a:endParaRPr>
            </a:p>
          </p:txBody>
        </p:sp>
        <p:grpSp>
          <p:nvGrpSpPr>
            <p:cNvPr id="1876" name="Group 2111"/>
            <p:cNvGrpSpPr>
              <a:grpSpLocks/>
            </p:cNvGrpSpPr>
            <p:nvPr/>
          </p:nvGrpSpPr>
          <p:grpSpPr bwMode="auto">
            <a:xfrm>
              <a:off x="664820" y="6019800"/>
              <a:ext cx="7931975" cy="646331"/>
              <a:chOff x="664820" y="6019800"/>
              <a:chExt cx="7931975" cy="646331"/>
            </a:xfrm>
          </p:grpSpPr>
          <p:sp>
            <p:nvSpPr>
              <p:cNvPr id="20532" name="TextBox 2107"/>
              <p:cNvSpPr txBox="1">
                <a:spLocks noChangeArrowheads="1"/>
              </p:cNvSpPr>
              <p:nvPr/>
            </p:nvSpPr>
            <p:spPr bwMode="auto">
              <a:xfrm>
                <a:off x="664820" y="6172200"/>
                <a:ext cx="793197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latin typeface="Calibri" pitchFamily="-109" charset="0"/>
                  </a:rPr>
                  <a:t>At equilibrium, the forces are equal: </a:t>
                </a:r>
                <a:r>
                  <a:rPr lang="en-US" sz="2400">
                    <a:solidFill>
                      <a:srgbClr val="008000"/>
                    </a:solidFill>
                    <a:latin typeface="Calibri" pitchFamily="-109" charset="0"/>
                  </a:rPr>
                  <a:t>RT ln          </a:t>
                </a:r>
                <a:r>
                  <a:rPr lang="en-US" sz="2400">
                    <a:solidFill>
                      <a:srgbClr val="FF0000"/>
                    </a:solidFill>
                    <a:latin typeface="Calibri" pitchFamily="-109" charset="0"/>
                  </a:rPr>
                  <a:t>=  z</a:t>
                </a:r>
                <a:r>
                  <a:rPr lang="en-US" sz="3200" baseline="-25000">
                    <a:solidFill>
                      <a:srgbClr val="FF0000"/>
                    </a:solidFill>
                    <a:latin typeface="Calibri" pitchFamily="-109" charset="0"/>
                  </a:rPr>
                  <a:t>x</a:t>
                </a:r>
                <a:r>
                  <a:rPr lang="en-US" sz="2400">
                    <a:solidFill>
                      <a:srgbClr val="FF0000"/>
                    </a:solidFill>
                    <a:latin typeface="Calibri" pitchFamily="-109" charset="0"/>
                  </a:rPr>
                  <a:t>F V</a:t>
                </a:r>
                <a:r>
                  <a:rPr lang="en-US" sz="3200" baseline="-25000">
                    <a:solidFill>
                      <a:srgbClr val="FF0000"/>
                    </a:solidFill>
                    <a:latin typeface="Calibri" pitchFamily="-109" charset="0"/>
                  </a:rPr>
                  <a:t>m</a:t>
                </a:r>
                <a:r>
                  <a:rPr lang="en-US" sz="2400">
                    <a:solidFill>
                      <a:srgbClr val="008000"/>
                    </a:solidFill>
                    <a:latin typeface="Calibri" pitchFamily="-109" charset="0"/>
                  </a:rPr>
                  <a:t>       </a:t>
                </a:r>
                <a:r>
                  <a:rPr lang="en-US" sz="2400">
                    <a:latin typeface="Calibri" pitchFamily="-109" charset="0"/>
                  </a:rPr>
                  <a:t>   </a:t>
                </a:r>
              </a:p>
            </p:txBody>
          </p:sp>
          <p:sp>
            <p:nvSpPr>
              <p:cNvPr id="20533" name="TextBox 2108"/>
              <p:cNvSpPr txBox="1">
                <a:spLocks noChangeArrowheads="1"/>
              </p:cNvSpPr>
              <p:nvPr/>
            </p:nvSpPr>
            <p:spPr bwMode="auto">
              <a:xfrm>
                <a:off x="5867400" y="6019800"/>
                <a:ext cx="78296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008000"/>
                    </a:solidFill>
                    <a:latin typeface="Calibri" pitchFamily="-109" charset="0"/>
                  </a:rPr>
                  <a:t> [X]</a:t>
                </a:r>
                <a:r>
                  <a:rPr lang="en-US" sz="2400" baseline="-25000">
                    <a:solidFill>
                      <a:srgbClr val="008000"/>
                    </a:solidFill>
                    <a:latin typeface="Calibri" pitchFamily="-109" charset="0"/>
                  </a:rPr>
                  <a:t>out</a:t>
                </a:r>
              </a:p>
              <a:p>
                <a:endParaRPr lang="en-US">
                  <a:solidFill>
                    <a:srgbClr val="008000"/>
                  </a:solidFill>
                  <a:latin typeface="Calibri" pitchFamily="-109" charset="0"/>
                </a:endParaRPr>
              </a:p>
            </p:txBody>
          </p:sp>
          <p:cxnSp>
            <p:nvCxnSpPr>
              <p:cNvPr id="2111" name="Straight Connector 2110"/>
              <p:cNvCxnSpPr/>
              <p:nvPr/>
            </p:nvCxnSpPr>
            <p:spPr>
              <a:xfrm>
                <a:off x="5926877" y="6442165"/>
                <a:ext cx="550809" cy="1588"/>
              </a:xfrm>
              <a:prstGeom prst="line">
                <a:avLst/>
              </a:prstGeom>
              <a:ln w="19050" cap="flat" cmpd="sng" algn="ctr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6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33400" y="400050"/>
            <a:ext cx="7932738" cy="1028700"/>
            <a:chOff x="664820" y="6019800"/>
            <a:chExt cx="7931975" cy="1027332"/>
          </a:xfrm>
        </p:grpSpPr>
        <p:sp>
          <p:nvSpPr>
            <p:cNvPr id="21532" name="TextBox 2"/>
            <p:cNvSpPr txBox="1">
              <a:spLocks noChangeArrowheads="1"/>
            </p:cNvSpPr>
            <p:nvPr/>
          </p:nvSpPr>
          <p:spPr bwMode="auto">
            <a:xfrm>
              <a:off x="5913372" y="6400801"/>
              <a:ext cx="86842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charset="0"/>
                </a:rPr>
                <a:t>[X]</a:t>
              </a:r>
              <a:r>
                <a:rPr lang="en-US" sz="2400" baseline="-25000">
                  <a:latin typeface="Calibri" charset="0"/>
                </a:rPr>
                <a:t>in</a:t>
              </a:r>
            </a:p>
            <a:p>
              <a:endParaRPr lang="en-US">
                <a:latin typeface="Calibri" charset="0"/>
              </a:endParaRPr>
            </a:p>
          </p:txBody>
        </p:sp>
        <p:grpSp>
          <p:nvGrpSpPr>
            <p:cNvPr id="3" name="Group 2111"/>
            <p:cNvGrpSpPr>
              <a:grpSpLocks/>
            </p:cNvGrpSpPr>
            <p:nvPr/>
          </p:nvGrpSpPr>
          <p:grpSpPr bwMode="auto">
            <a:xfrm>
              <a:off x="664820" y="6019800"/>
              <a:ext cx="7931975" cy="646331"/>
              <a:chOff x="664820" y="6019800"/>
              <a:chExt cx="7931975" cy="646331"/>
            </a:xfrm>
          </p:grpSpPr>
          <p:sp>
            <p:nvSpPr>
              <p:cNvPr id="21534" name="TextBox 4"/>
              <p:cNvSpPr txBox="1">
                <a:spLocks noChangeArrowheads="1"/>
              </p:cNvSpPr>
              <p:nvPr/>
            </p:nvSpPr>
            <p:spPr bwMode="auto">
              <a:xfrm>
                <a:off x="664820" y="6172200"/>
                <a:ext cx="793197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latin typeface="Calibri" charset="0"/>
                  </a:rPr>
                  <a:t>At equilibrium, the forces are equal: RT ln          =  z</a:t>
                </a:r>
                <a:r>
                  <a:rPr lang="en-US" sz="3200" baseline="-25000">
                    <a:latin typeface="Calibri" charset="0"/>
                  </a:rPr>
                  <a:t>x</a:t>
                </a:r>
                <a:r>
                  <a:rPr lang="en-US" sz="2400">
                    <a:latin typeface="Calibri" charset="0"/>
                  </a:rPr>
                  <a:t>F V</a:t>
                </a:r>
                <a:r>
                  <a:rPr lang="en-US" sz="3200" baseline="-25000">
                    <a:latin typeface="Calibri" charset="0"/>
                  </a:rPr>
                  <a:t>m</a:t>
                </a:r>
                <a:r>
                  <a:rPr lang="en-US" sz="2400">
                    <a:latin typeface="Calibri" charset="0"/>
                  </a:rPr>
                  <a:t>          </a:t>
                </a:r>
              </a:p>
            </p:txBody>
          </p:sp>
          <p:sp>
            <p:nvSpPr>
              <p:cNvPr id="21535" name="TextBox 5"/>
              <p:cNvSpPr txBox="1">
                <a:spLocks noChangeArrowheads="1"/>
              </p:cNvSpPr>
              <p:nvPr/>
            </p:nvSpPr>
            <p:spPr bwMode="auto">
              <a:xfrm>
                <a:off x="5867400" y="6019800"/>
                <a:ext cx="78296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alibri" charset="0"/>
                  </a:rPr>
                  <a:t> [X]</a:t>
                </a:r>
                <a:r>
                  <a:rPr lang="en-US" sz="2400" baseline="-25000">
                    <a:latin typeface="Calibri" charset="0"/>
                  </a:rPr>
                  <a:t>out</a:t>
                </a:r>
              </a:p>
              <a:p>
                <a:endParaRPr lang="en-US">
                  <a:latin typeface="Calibri" charset="0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5926877" y="6443099"/>
                <a:ext cx="550809" cy="158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533400" y="1371600"/>
            <a:ext cx="7932738" cy="1274763"/>
            <a:chOff x="533400" y="1371600"/>
            <a:chExt cx="7931975" cy="1274392"/>
          </a:xfrm>
        </p:grpSpPr>
        <p:sp>
          <p:nvSpPr>
            <p:cNvPr id="21522" name="TextBox 10"/>
            <p:cNvSpPr txBox="1">
              <a:spLocks noChangeArrowheads="1"/>
            </p:cNvSpPr>
            <p:nvPr/>
          </p:nvSpPr>
          <p:spPr bwMode="auto">
            <a:xfrm>
              <a:off x="533400" y="1563468"/>
              <a:ext cx="793197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Calibri" charset="0"/>
                </a:rPr>
                <a:t>Solve for V</a:t>
              </a:r>
              <a:r>
                <a:rPr lang="en-US" sz="3200" baseline="-25000">
                  <a:latin typeface="Calibri" charset="0"/>
                </a:rPr>
                <a:t>m</a:t>
              </a:r>
              <a:r>
                <a:rPr lang="en-US" sz="2400">
                  <a:latin typeface="Calibri" charset="0"/>
                </a:rPr>
                <a:t>:        </a:t>
              </a:r>
              <a:r>
                <a:rPr lang="en-US" sz="2800">
                  <a:latin typeface="Calibri" charset="0"/>
                </a:rPr>
                <a:t>V</a:t>
              </a:r>
              <a:r>
                <a:rPr lang="en-US" sz="3200" baseline="-25000">
                  <a:latin typeface="Calibri" charset="0"/>
                </a:rPr>
                <a:t>m</a:t>
              </a:r>
              <a:r>
                <a:rPr lang="en-US" sz="2400">
                  <a:latin typeface="Calibri" charset="0"/>
                </a:rPr>
                <a:t>=          </a:t>
              </a:r>
              <a:r>
                <a:rPr lang="en-US" sz="2800">
                  <a:latin typeface="Calibri" charset="0"/>
                </a:rPr>
                <a:t>ln</a:t>
              </a:r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3429000" y="1371600"/>
              <a:ext cx="1806327" cy="1274392"/>
              <a:chOff x="2308473" y="1385406"/>
              <a:chExt cx="1806327" cy="1274392"/>
            </a:xfrm>
          </p:grpSpPr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3151034" y="1385406"/>
                <a:ext cx="963766" cy="1274392"/>
                <a:chOff x="5686614" y="1348674"/>
                <a:chExt cx="963766" cy="1274392"/>
              </a:xfrm>
            </p:grpSpPr>
            <p:sp>
              <p:nvSpPr>
                <p:cNvPr id="21529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5781952" y="1792069"/>
                  <a:ext cx="868428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[X]</a:t>
                  </a:r>
                  <a:r>
                    <a:rPr lang="en-US" sz="2400" baseline="-25000">
                      <a:latin typeface="Calibri" charset="0"/>
                    </a:rPr>
                    <a:t>in</a:t>
                  </a:r>
                </a:p>
                <a:p>
                  <a:endParaRPr lang="en-US" sz="2400">
                    <a:latin typeface="Calibri" charset="0"/>
                  </a:endParaRPr>
                </a:p>
              </p:txBody>
            </p:sp>
            <p:sp>
              <p:nvSpPr>
                <p:cNvPr id="21530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686614" y="1348674"/>
                  <a:ext cx="887483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[X]</a:t>
                  </a:r>
                  <a:r>
                    <a:rPr lang="en-US" sz="2400" baseline="-25000">
                      <a:latin typeface="Calibri" charset="0"/>
                    </a:rPr>
                    <a:t>out</a:t>
                  </a:r>
                </a:p>
                <a:p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796182" y="1832721"/>
                  <a:ext cx="549222" cy="1587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6"/>
              <p:cNvGrpSpPr>
                <a:grpSpLocks/>
              </p:cNvGrpSpPr>
              <p:nvPr/>
            </p:nvGrpSpPr>
            <p:grpSpPr bwMode="auto">
              <a:xfrm>
                <a:off x="2308473" y="1456638"/>
                <a:ext cx="587127" cy="798292"/>
                <a:chOff x="1953431" y="2110925"/>
                <a:chExt cx="587127" cy="798292"/>
              </a:xfrm>
            </p:grpSpPr>
            <p:sp>
              <p:nvSpPr>
                <p:cNvPr id="2152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974411" y="2447552"/>
                  <a:ext cx="56614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z</a:t>
                  </a:r>
                  <a:r>
                    <a:rPr lang="en-US" sz="3200" baseline="-25000">
                      <a:latin typeface="Calibri" charset="0"/>
                    </a:rPr>
                    <a:t>x</a:t>
                  </a:r>
                  <a:r>
                    <a:rPr lang="en-US" sz="2400">
                      <a:latin typeface="Calibri" charset="0"/>
                    </a:rPr>
                    <a:t>F</a:t>
                  </a:r>
                </a:p>
              </p:txBody>
            </p:sp>
            <p:sp>
              <p:nvSpPr>
                <p:cNvPr id="2152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1953431" y="2110925"/>
                  <a:ext cx="505267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RT</a:t>
                  </a:r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1973788" y="2538023"/>
                  <a:ext cx="550809" cy="1588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84175" y="2863850"/>
            <a:ext cx="7993063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</a:rPr>
              <a:t>This is the </a:t>
            </a:r>
            <a:r>
              <a:rPr lang="en-US" sz="2400" b="1" dirty="0">
                <a:latin typeface="Calibri" charset="0"/>
              </a:rPr>
              <a:t>Nernst Equation</a:t>
            </a:r>
          </a:p>
          <a:p>
            <a:r>
              <a:rPr lang="en-US" sz="2400" dirty="0">
                <a:latin typeface="Calibri" charset="0"/>
              </a:rPr>
              <a:t>	• the equilibrium </a:t>
            </a:r>
            <a:r>
              <a:rPr lang="en-US" sz="2400" dirty="0" err="1">
                <a:latin typeface="Calibri" charset="0"/>
              </a:rPr>
              <a:t>V</a:t>
            </a:r>
            <a:r>
              <a:rPr lang="en-US" sz="2800" baseline="-25000" dirty="0" err="1">
                <a:latin typeface="Calibri" charset="0"/>
              </a:rPr>
              <a:t>m</a:t>
            </a:r>
            <a:r>
              <a:rPr lang="en-US" sz="2800" baseline="-25000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gets a special name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E</a:t>
            </a:r>
            <a:r>
              <a:rPr lang="en-US" sz="2800" baseline="-25000" dirty="0">
                <a:solidFill>
                  <a:schemeClr val="accent2"/>
                </a:solidFill>
                <a:latin typeface="Calibri" charset="0"/>
              </a:rPr>
              <a:t>x</a:t>
            </a:r>
            <a:r>
              <a:rPr lang="en-US" sz="2400" dirty="0">
                <a:latin typeface="Calibri" charset="0"/>
              </a:rPr>
              <a:t> which is called</a:t>
            </a:r>
          </a:p>
          <a:p>
            <a:r>
              <a:rPr lang="en-US" sz="2400" dirty="0">
                <a:latin typeface="Calibri" charset="0"/>
              </a:rPr>
              <a:t>		“the X equilibrium potential” </a:t>
            </a:r>
          </a:p>
          <a:p>
            <a:r>
              <a:rPr lang="en-US" sz="2400" dirty="0">
                <a:latin typeface="Calibri" charset="0"/>
              </a:rPr>
              <a:t>		(the potential at which ion X is at equilibrium)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36575" y="4449763"/>
            <a:ext cx="7607300" cy="12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</a:rPr>
              <a:t>The Nernst Equation is usually written in log to the base 10 rather than ln,</a:t>
            </a:r>
          </a:p>
          <a:p>
            <a:r>
              <a:rPr lang="en-US" dirty="0">
                <a:latin typeface="Calibri" charset="0"/>
              </a:rPr>
              <a:t>	and the constants are lumped together. At 25 °C:</a:t>
            </a:r>
          </a:p>
          <a:p>
            <a:endParaRPr lang="en-US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	</a:t>
            </a:r>
          </a:p>
        </p:txBody>
      </p: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3192463" y="5354638"/>
            <a:ext cx="2603500" cy="1274762"/>
            <a:chOff x="3193225" y="5355008"/>
            <a:chExt cx="2602493" cy="1274392"/>
          </a:xfrm>
        </p:grpSpPr>
        <p:sp>
          <p:nvSpPr>
            <p:cNvPr id="21512" name="TextBox 30"/>
            <p:cNvSpPr txBox="1">
              <a:spLocks noChangeArrowheads="1"/>
            </p:cNvSpPr>
            <p:nvPr/>
          </p:nvSpPr>
          <p:spPr bwMode="auto">
            <a:xfrm>
              <a:off x="3193225" y="5546876"/>
              <a:ext cx="254275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latin typeface="Calibri" charset="0"/>
                </a:rPr>
                <a:t>E</a:t>
              </a:r>
              <a:r>
                <a:rPr lang="en-US" sz="3200" baseline="-25000" dirty="0">
                  <a:latin typeface="Calibri" charset="0"/>
                </a:rPr>
                <a:t>x</a:t>
              </a:r>
              <a:r>
                <a:rPr lang="en-US" sz="2400" dirty="0">
                  <a:latin typeface="Calibri" charset="0"/>
                </a:rPr>
                <a:t>=         </a:t>
              </a:r>
              <a:r>
                <a:rPr lang="en-US" sz="2800" dirty="0">
                  <a:latin typeface="Calibri" charset="0"/>
                </a:rPr>
                <a:t>log</a:t>
              </a:r>
            </a:p>
          </p:txBody>
        </p:sp>
        <p:grpSp>
          <p:nvGrpSpPr>
            <p:cNvPr id="10" name="Group 31"/>
            <p:cNvGrpSpPr>
              <a:grpSpLocks/>
            </p:cNvGrpSpPr>
            <p:nvPr/>
          </p:nvGrpSpPr>
          <p:grpSpPr bwMode="auto">
            <a:xfrm>
              <a:off x="3511874" y="5355008"/>
              <a:ext cx="2283844" cy="1274392"/>
              <a:chOff x="2064074" y="1385406"/>
              <a:chExt cx="2283844" cy="1274392"/>
            </a:xfrm>
          </p:grpSpPr>
          <p:grpSp>
            <p:nvGrpSpPr>
              <p:cNvPr id="11" name="Group 17"/>
              <p:cNvGrpSpPr>
                <a:grpSpLocks/>
              </p:cNvGrpSpPr>
              <p:nvPr/>
            </p:nvGrpSpPr>
            <p:grpSpPr bwMode="auto">
              <a:xfrm>
                <a:off x="3151034" y="1385406"/>
                <a:ext cx="1196884" cy="1274392"/>
                <a:chOff x="5686614" y="1348674"/>
                <a:chExt cx="1196884" cy="1274392"/>
              </a:xfrm>
            </p:grpSpPr>
            <p:sp>
              <p:nvSpPr>
                <p:cNvPr id="21519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5781952" y="1792069"/>
                  <a:ext cx="1101546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[X]</a:t>
                  </a:r>
                  <a:r>
                    <a:rPr lang="en-US" sz="2400" baseline="-25000">
                      <a:latin typeface="Calibri" charset="0"/>
                    </a:rPr>
                    <a:t>in</a:t>
                  </a:r>
                </a:p>
                <a:p>
                  <a:endParaRPr lang="en-US" sz="2400">
                    <a:latin typeface="Calibri" charset="0"/>
                  </a:endParaRPr>
                </a:p>
              </p:txBody>
            </p:sp>
            <p:sp>
              <p:nvSpPr>
                <p:cNvPr id="21520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5686614" y="1348674"/>
                  <a:ext cx="957063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 [X]</a:t>
                  </a:r>
                  <a:r>
                    <a:rPr lang="en-US" sz="2400" baseline="-25000">
                      <a:latin typeface="Calibri" charset="0"/>
                    </a:rPr>
                    <a:t>out</a:t>
                  </a:r>
                  <a:endParaRPr lang="en-US" sz="2400">
                    <a:latin typeface="Calibri" charset="0"/>
                  </a:endParaRP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872651" y="1832720"/>
                  <a:ext cx="549063" cy="1588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6"/>
              <p:cNvGrpSpPr>
                <a:grpSpLocks/>
              </p:cNvGrpSpPr>
              <p:nvPr/>
            </p:nvGrpSpPr>
            <p:grpSpPr bwMode="auto">
              <a:xfrm>
                <a:off x="2064074" y="1456638"/>
                <a:ext cx="984184" cy="798292"/>
                <a:chOff x="1709032" y="2110925"/>
                <a:chExt cx="984184" cy="798292"/>
              </a:xfrm>
            </p:grpSpPr>
            <p:sp>
              <p:nvSpPr>
                <p:cNvPr id="21516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1974411" y="2447552"/>
                  <a:ext cx="375824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z</a:t>
                  </a:r>
                </a:p>
              </p:txBody>
            </p:sp>
            <p:sp>
              <p:nvSpPr>
                <p:cNvPr id="21517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1709032" y="2110925"/>
                  <a:ext cx="984184" cy="4615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59 mV</a:t>
                  </a: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974357" y="2538023"/>
                  <a:ext cx="476066" cy="1587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181600" y="1600200"/>
            <a:ext cx="723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  <a:ea typeface="Arial" charset="0"/>
                <a:cs typeface="Arial" charset="0"/>
              </a:rPr>
              <a:t>= E</a:t>
            </a:r>
            <a:r>
              <a:rPr lang="en-US" sz="2800" baseline="-25000">
                <a:latin typeface="Calibri" charset="0"/>
                <a:ea typeface="Arial" charset="0"/>
                <a:cs typeface="Arial" charset="0"/>
              </a:rPr>
              <a:t>x</a:t>
            </a:r>
            <a:endParaRPr lang="en-US" sz="2800">
              <a:latin typeface="Calibri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 descr="table_08_02_labe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975" y="609600"/>
            <a:ext cx="852805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457199" y="3352800"/>
            <a:ext cx="2832098" cy="1274762"/>
            <a:chOff x="2964714" y="5355008"/>
            <a:chExt cx="2831004" cy="1274392"/>
          </a:xfrm>
        </p:grpSpPr>
        <p:sp>
          <p:nvSpPr>
            <p:cNvPr id="5" name="TextBox 30"/>
            <p:cNvSpPr txBox="1">
              <a:spLocks noChangeArrowheads="1"/>
            </p:cNvSpPr>
            <p:nvPr/>
          </p:nvSpPr>
          <p:spPr bwMode="auto">
            <a:xfrm>
              <a:off x="2964714" y="5546876"/>
              <a:ext cx="25427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err="1">
                  <a:latin typeface="Calibri" charset="0"/>
                </a:rPr>
                <a:t>E</a:t>
              </a:r>
              <a:r>
                <a:rPr lang="en-US" sz="3200" baseline="-25000" dirty="0" err="1">
                  <a:latin typeface="Calibri" charset="0"/>
                </a:rPr>
                <a:t>Na</a:t>
              </a:r>
              <a:r>
                <a:rPr lang="en-US" sz="2400" dirty="0">
                  <a:latin typeface="Calibri" charset="0"/>
                </a:rPr>
                <a:t>=         </a:t>
              </a:r>
              <a:r>
                <a:rPr lang="en-US" sz="2800" dirty="0">
                  <a:latin typeface="Calibri" charset="0"/>
                </a:rPr>
                <a:t>log</a:t>
              </a:r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3756273" y="5355008"/>
              <a:ext cx="2039445" cy="1274392"/>
              <a:chOff x="2308473" y="1385406"/>
              <a:chExt cx="2039445" cy="1274392"/>
            </a:xfrm>
          </p:grpSpPr>
          <p:grpSp>
            <p:nvGrpSpPr>
              <p:cNvPr id="4" name="Group 17"/>
              <p:cNvGrpSpPr>
                <a:grpSpLocks/>
              </p:cNvGrpSpPr>
              <p:nvPr/>
            </p:nvGrpSpPr>
            <p:grpSpPr bwMode="auto">
              <a:xfrm>
                <a:off x="3151034" y="1385406"/>
                <a:ext cx="1196884" cy="1274392"/>
                <a:chOff x="5686614" y="1348674"/>
                <a:chExt cx="1196884" cy="1274392"/>
              </a:xfrm>
            </p:grpSpPr>
            <p:sp>
              <p:nvSpPr>
                <p:cNvPr id="12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5781952" y="1792069"/>
                  <a:ext cx="1101546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[X]</a:t>
                  </a:r>
                  <a:r>
                    <a:rPr lang="en-US" sz="2400" baseline="-25000">
                      <a:latin typeface="Calibri" charset="0"/>
                    </a:rPr>
                    <a:t>in</a:t>
                  </a:r>
                </a:p>
                <a:p>
                  <a:endParaRPr lang="en-US" sz="2400">
                    <a:latin typeface="Calibri" charset="0"/>
                  </a:endParaRPr>
                </a:p>
              </p:txBody>
            </p:sp>
            <p:sp>
              <p:nvSpPr>
                <p:cNvPr id="13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5686614" y="1348674"/>
                  <a:ext cx="957063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  [X]</a:t>
                  </a:r>
                  <a:r>
                    <a:rPr lang="en-US" sz="2400" baseline="-25000" dirty="0">
                      <a:latin typeface="Calibri" charset="0"/>
                    </a:rPr>
                    <a:t>out</a:t>
                  </a:r>
                  <a:endParaRPr lang="en-US" sz="2400" dirty="0">
                    <a:latin typeface="Calibri" charset="0"/>
                  </a:endParaRP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872651" y="1832720"/>
                  <a:ext cx="549063" cy="1588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6"/>
              <p:cNvGrpSpPr>
                <a:grpSpLocks/>
              </p:cNvGrpSpPr>
              <p:nvPr/>
            </p:nvGrpSpPr>
            <p:grpSpPr bwMode="auto">
              <a:xfrm>
                <a:off x="2308473" y="1456638"/>
                <a:ext cx="496992" cy="798292"/>
                <a:chOff x="1953431" y="2110925"/>
                <a:chExt cx="496992" cy="798292"/>
              </a:xfrm>
            </p:grpSpPr>
            <p:sp>
              <p:nvSpPr>
                <p:cNvPr id="9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1974411" y="2447552"/>
                  <a:ext cx="375824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>
                      <a:latin typeface="Calibri" charset="0"/>
                    </a:rPr>
                    <a:t> z</a:t>
                  </a:r>
                </a:p>
              </p:txBody>
            </p:sp>
            <p:sp>
              <p:nvSpPr>
                <p:cNvPr id="10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1953431" y="2110925"/>
                  <a:ext cx="495458" cy="4615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59</a:t>
                  </a:r>
                </a:p>
              </p:txBody>
            </p: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974357" y="2538023"/>
                  <a:ext cx="476066" cy="1587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4038600" y="3352800"/>
            <a:ext cx="2971799" cy="1274762"/>
            <a:chOff x="2964714" y="5355008"/>
            <a:chExt cx="2970651" cy="1274392"/>
          </a:xfrm>
        </p:grpSpPr>
        <p:sp>
          <p:nvSpPr>
            <p:cNvPr id="16" name="TextBox 30"/>
            <p:cNvSpPr txBox="1">
              <a:spLocks noChangeArrowheads="1"/>
            </p:cNvSpPr>
            <p:nvPr/>
          </p:nvSpPr>
          <p:spPr bwMode="auto">
            <a:xfrm>
              <a:off x="2964714" y="5546876"/>
              <a:ext cx="25427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err="1">
                  <a:latin typeface="Calibri" charset="0"/>
                </a:rPr>
                <a:t>E</a:t>
              </a:r>
              <a:r>
                <a:rPr lang="en-US" sz="3200" baseline="-25000" dirty="0" err="1">
                  <a:latin typeface="Calibri" charset="0"/>
                </a:rPr>
                <a:t>Na</a:t>
              </a:r>
              <a:r>
                <a:rPr lang="en-US" sz="2400" dirty="0">
                  <a:latin typeface="Calibri" charset="0"/>
                </a:rPr>
                <a:t>=         </a:t>
              </a:r>
              <a:r>
                <a:rPr lang="en-US" sz="2800" dirty="0">
                  <a:latin typeface="Calibri" charset="0"/>
                </a:rPr>
                <a:t>log</a:t>
              </a:r>
            </a:p>
          </p:txBody>
        </p:sp>
        <p:grpSp>
          <p:nvGrpSpPr>
            <p:cNvPr id="8" name="Group 31"/>
            <p:cNvGrpSpPr>
              <a:grpSpLocks/>
            </p:cNvGrpSpPr>
            <p:nvPr/>
          </p:nvGrpSpPr>
          <p:grpSpPr bwMode="auto">
            <a:xfrm>
              <a:off x="3756273" y="5355008"/>
              <a:ext cx="2179092" cy="1274392"/>
              <a:chOff x="2308473" y="1385406"/>
              <a:chExt cx="2179092" cy="1274392"/>
            </a:xfrm>
          </p:grpSpPr>
          <p:grpSp>
            <p:nvGrpSpPr>
              <p:cNvPr id="15" name="Group 17"/>
              <p:cNvGrpSpPr>
                <a:grpSpLocks/>
              </p:cNvGrpSpPr>
              <p:nvPr/>
            </p:nvGrpSpPr>
            <p:grpSpPr bwMode="auto">
              <a:xfrm>
                <a:off x="3151034" y="1385406"/>
                <a:ext cx="1336531" cy="1274392"/>
                <a:chOff x="5686614" y="1348674"/>
                <a:chExt cx="1336531" cy="1274392"/>
              </a:xfrm>
            </p:grpSpPr>
            <p:sp>
              <p:nvSpPr>
                <p:cNvPr id="23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5921600" y="1792069"/>
                  <a:ext cx="1101545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15</a:t>
                  </a:r>
                  <a:endParaRPr lang="en-US" sz="2400" baseline="-25000" dirty="0">
                    <a:latin typeface="Calibri" charset="0"/>
                  </a:endParaRPr>
                </a:p>
                <a:p>
                  <a:endParaRPr lang="en-US" sz="2400" dirty="0">
                    <a:latin typeface="Calibri" charset="0"/>
                  </a:endParaRPr>
                </a:p>
              </p:txBody>
            </p:sp>
            <p:sp>
              <p:nvSpPr>
                <p:cNvPr id="24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5686614" y="1348674"/>
                  <a:ext cx="788695" cy="4615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  150</a:t>
                  </a:r>
                </a:p>
              </p:txBody>
            </p: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872651" y="1832720"/>
                  <a:ext cx="549063" cy="1588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2308473" y="1456638"/>
                <a:ext cx="583738" cy="798158"/>
                <a:chOff x="1953431" y="2110925"/>
                <a:chExt cx="583738" cy="798158"/>
              </a:xfrm>
            </p:grpSpPr>
            <p:sp>
              <p:nvSpPr>
                <p:cNvPr id="20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1974411" y="2447552"/>
                  <a:ext cx="562758" cy="4615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 +1</a:t>
                  </a:r>
                </a:p>
              </p:txBody>
            </p:sp>
            <p:sp>
              <p:nvSpPr>
                <p:cNvPr id="21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1953431" y="2110925"/>
                  <a:ext cx="495457" cy="4615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dirty="0">
                      <a:latin typeface="Calibri" charset="0"/>
                    </a:rPr>
                    <a:t>59</a:t>
                  </a:r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974357" y="2538023"/>
                  <a:ext cx="476066" cy="1587"/>
                </a:xfrm>
                <a:prstGeom prst="line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Group 45"/>
          <p:cNvGrpSpPr>
            <a:grpSpLocks/>
          </p:cNvGrpSpPr>
          <p:nvPr/>
        </p:nvGrpSpPr>
        <p:grpSpPr bwMode="auto">
          <a:xfrm>
            <a:off x="4038600" y="4262253"/>
            <a:ext cx="2543739" cy="798390"/>
            <a:chOff x="2964714" y="5426239"/>
            <a:chExt cx="2542756" cy="798158"/>
          </a:xfrm>
        </p:grpSpPr>
        <p:sp>
          <p:nvSpPr>
            <p:cNvPr id="27" name="TextBox 30"/>
            <p:cNvSpPr txBox="1">
              <a:spLocks noChangeArrowheads="1"/>
            </p:cNvSpPr>
            <p:nvPr/>
          </p:nvSpPr>
          <p:spPr bwMode="auto">
            <a:xfrm>
              <a:off x="2964714" y="5546876"/>
              <a:ext cx="254275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 dirty="0" err="1">
                  <a:latin typeface="Calibri" charset="0"/>
                </a:rPr>
                <a:t>E</a:t>
              </a:r>
              <a:r>
                <a:rPr lang="en-US" sz="3200" baseline="-25000" dirty="0" err="1">
                  <a:latin typeface="Calibri" charset="0"/>
                </a:rPr>
                <a:t>Na</a:t>
              </a:r>
              <a:r>
                <a:rPr lang="en-US" sz="2400" dirty="0">
                  <a:latin typeface="Calibri" charset="0"/>
                </a:rPr>
                <a:t>=         </a:t>
              </a:r>
              <a:r>
                <a:rPr lang="en-US" sz="2800" dirty="0">
                  <a:latin typeface="Calibri" charset="0"/>
                </a:rPr>
                <a:t>log 10</a:t>
              </a:r>
            </a:p>
          </p:txBody>
        </p: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756273" y="5426239"/>
              <a:ext cx="583738" cy="798158"/>
              <a:chOff x="1953431" y="2110925"/>
              <a:chExt cx="583738" cy="798158"/>
            </a:xfrm>
          </p:grpSpPr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974411" y="2447552"/>
                <a:ext cx="562758" cy="4615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latin typeface="Calibri" charset="0"/>
                  </a:rPr>
                  <a:t> +1</a:t>
                </a:r>
              </a:p>
            </p:txBody>
          </p:sp>
          <p:sp>
            <p:nvSpPr>
              <p:cNvPr id="32" name="TextBox 35"/>
              <p:cNvSpPr txBox="1">
                <a:spLocks noChangeArrowheads="1"/>
              </p:cNvSpPr>
              <p:nvPr/>
            </p:nvSpPr>
            <p:spPr bwMode="auto">
              <a:xfrm>
                <a:off x="1953431" y="2110925"/>
                <a:ext cx="495457" cy="4615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latin typeface="Calibri" charset="0"/>
                  </a:rPr>
                  <a:t>59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974357" y="2538023"/>
                <a:ext cx="476066" cy="1587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0"/>
          <p:cNvSpPr txBox="1">
            <a:spLocks noChangeArrowheads="1"/>
          </p:cNvSpPr>
          <p:nvPr/>
        </p:nvSpPr>
        <p:spPr bwMode="auto">
          <a:xfrm>
            <a:off x="4038600" y="5149871"/>
            <a:ext cx="2543739" cy="52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latin typeface="Calibri" charset="0"/>
              </a:rPr>
              <a:t>E</a:t>
            </a:r>
            <a:r>
              <a:rPr lang="en-US" sz="3200" baseline="-25000" dirty="0" err="1">
                <a:latin typeface="Calibri" charset="0"/>
              </a:rPr>
              <a:t>Na</a:t>
            </a:r>
            <a:r>
              <a:rPr lang="en-US" sz="2400" dirty="0">
                <a:latin typeface="Calibri" charset="0"/>
              </a:rPr>
              <a:t>=  +59 mV</a:t>
            </a:r>
            <a:endParaRPr lang="en-US" sz="2800" dirty="0">
              <a:latin typeface="Calibri" charset="0"/>
            </a:endParaRPr>
          </a:p>
        </p:txBody>
      </p:sp>
      <p:sp>
        <p:nvSpPr>
          <p:cNvPr id="45" name="TextBox 30"/>
          <p:cNvSpPr txBox="1">
            <a:spLocks noChangeArrowheads="1"/>
          </p:cNvSpPr>
          <p:nvPr/>
        </p:nvSpPr>
        <p:spPr bwMode="auto">
          <a:xfrm>
            <a:off x="7010400" y="4343400"/>
            <a:ext cx="1629339" cy="52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 charset="0"/>
              </a:rPr>
              <a:t>log 10 = 1</a:t>
            </a:r>
          </a:p>
        </p:txBody>
      </p:sp>
    </p:spTree>
    <p:extLst>
      <p:ext uri="{BB962C8B-B14F-4D97-AF65-F5344CB8AC3E}">
        <p14:creationId xmlns:p14="http://schemas.microsoft.com/office/powerpoint/2010/main" val="269896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10313</TotalTime>
  <Words>1947</Words>
  <Application>Microsoft Office PowerPoint</Application>
  <PresentationFormat>On-screen Show (4:3)</PresentationFormat>
  <Paragraphs>452</Paragraphs>
  <Slides>44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 CHRISTY</vt:lpstr>
      <vt:lpstr>Arial</vt:lpstr>
      <vt:lpstr>Calibri</vt:lpstr>
      <vt:lpstr>Symbol</vt:lpstr>
      <vt:lpstr>Times</vt:lpstr>
      <vt:lpstr>Verdana</vt:lpstr>
      <vt:lpstr>Office Theme</vt:lpstr>
      <vt:lpstr>PowerPoint Presentation</vt:lpstr>
      <vt:lpstr>PowerPoint Presentation</vt:lpstr>
      <vt:lpstr>PowerPoint Presentation</vt:lpstr>
      <vt:lpstr>Channel proteins/Ion channels</vt:lpstr>
      <vt:lpstr>PowerPoint Presentation</vt:lpstr>
      <vt:lpstr>The origin of the membrane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channels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types of propagation/transmission</vt:lpstr>
      <vt:lpstr>Different types of propagation/transmission</vt:lpstr>
      <vt:lpstr>Peripheral neurons are myelinated by Schwann cells Central neurons are myelinated by oligodendrocytes</vt:lpstr>
      <vt:lpstr>Myelination allows for rapid propagation at a small axon diameter</vt:lpstr>
      <vt:lpstr>PowerPoint Presentation</vt:lpstr>
      <vt:lpstr>PowerPoint Presentation</vt:lpstr>
      <vt:lpstr>PowerPoint Presentation</vt:lpstr>
      <vt:lpstr>The positive feedback is terminated by the inactivation gate</vt:lpstr>
      <vt:lpstr>PowerPoint Presentation</vt:lpstr>
      <vt:lpstr>PowerPoint Presentation</vt:lpstr>
      <vt:lpstr>ACTION POTENTIAL INITIATION</vt:lpstr>
      <vt:lpstr>Different types of propagation/transmission</vt:lpstr>
      <vt:lpstr>Figure 8-19 see also Fig. 8-20</vt:lpstr>
      <vt:lpstr>PowerPoint Presentation</vt:lpstr>
      <vt:lpstr>Seven classes of neurotransmitters (neurocrines)</vt:lpstr>
      <vt:lpstr>Examples of receptor types</vt:lpstr>
      <vt:lpstr>Different types of propagation/transmission</vt:lpstr>
      <vt:lpstr>PowerPoint Presentation</vt:lpstr>
      <vt:lpstr>PowerPoint Presentation</vt:lpstr>
      <vt:lpstr>PowerPoint Presentation</vt:lpstr>
      <vt:lpstr>Successive PSPs at the same synapse can combine to result in a summed PSP </vt:lpstr>
      <vt:lpstr>Postsynaptic potentials are graded</vt:lpstr>
      <vt:lpstr>Simultaneous PSP at different synapses combine to result in a summed PSP</vt:lpstr>
      <vt:lpstr>Inhibitory PSPs subtract from the excitatory PSPs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Stefan Leutgeb</dc:creator>
  <cp:lastModifiedBy>Stefan</cp:lastModifiedBy>
  <cp:revision>116</cp:revision>
  <dcterms:created xsi:type="dcterms:W3CDTF">2012-01-10T16:00:24Z</dcterms:created>
  <dcterms:modified xsi:type="dcterms:W3CDTF">2020-09-14T14:46:41Z</dcterms:modified>
</cp:coreProperties>
</file>